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18288000" cy="10287000"/>
  <p:notesSz cx="6858000" cy="9144000"/>
  <p:embeddedFontLst>
    <p:embeddedFont>
      <p:font typeface="Canva Sans" panose="020B0503030501040103" pitchFamily="34" charset="0"/>
      <p:regular r:id="rId24"/>
    </p:embeddedFont>
    <p:embeddedFont>
      <p:font typeface="Canva Sans Bold" panose="020B0803030501040103" pitchFamily="34" charset="0"/>
      <p:regular r:id="rId25"/>
      <p:bold r:id="rId26"/>
    </p:embeddedFont>
    <p:embeddedFont>
      <p:font typeface="Montserrat" pitchFamily="2" charset="77"/>
      <p:regular r:id="rId27"/>
      <p:bold r:id="rId28"/>
    </p:embeddedFont>
    <p:embeddedFont>
      <p:font typeface="Montserrat Bold" pitchFamily="2" charset="77"/>
      <p:regular r:id="rId29"/>
      <p:bold r:id="rId30"/>
    </p:embeddedFont>
    <p:embeddedFont>
      <p:font typeface="Open Sans" panose="020B0606030504020204" pitchFamily="34" charset="0"/>
      <p:regular r:id="rId31"/>
      <p:bold r:id="rId32"/>
    </p:embeddedFont>
    <p:embeddedFont>
      <p:font typeface="Open Sans Bold" pitchFamily="2" charset="0"/>
      <p:regular r:id="rId33"/>
      <p:bold r:id="rId3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 autoAdjust="0"/>
    <p:restoredTop sz="94582" autoAdjust="0"/>
  </p:normalViewPr>
  <p:slideViewPr>
    <p:cSldViewPr>
      <p:cViewPr varScale="1">
        <p:scale>
          <a:sx n="80" d="100"/>
          <a:sy n="80" d="100"/>
        </p:scale>
        <p:origin x="280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06.09.2024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9/6/24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9/6/24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9/6/24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9/6/24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9/6/24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9/6/24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slide" Target="slide2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slide" Target="slide2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" Target="slide2.xml"/><Relationship Id="rId3" Type="http://schemas.openxmlformats.org/officeDocument/2006/relationships/slide" Target="slide16.xml"/><Relationship Id="rId7" Type="http://schemas.openxmlformats.org/officeDocument/2006/relationships/image" Target="../media/image13.svg"/><Relationship Id="rId2" Type="http://schemas.openxmlformats.org/officeDocument/2006/relationships/slide" Target="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23.jpeg"/><Relationship Id="rId10" Type="http://schemas.openxmlformats.org/officeDocument/2006/relationships/image" Target="../media/image10.svg"/><Relationship Id="rId4" Type="http://schemas.openxmlformats.org/officeDocument/2006/relationships/slide" Target="slide17.xml"/><Relationship Id="rId9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slide" Target="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slide" Target="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slide" Target="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33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slide" Target="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18.xml"/><Relationship Id="rId3" Type="http://schemas.openxmlformats.org/officeDocument/2006/relationships/image" Target="../media/image4.svg"/><Relationship Id="rId7" Type="http://schemas.openxmlformats.org/officeDocument/2006/relationships/slide" Target="slide14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slide" Target="slide5.xml"/><Relationship Id="rId5" Type="http://schemas.openxmlformats.org/officeDocument/2006/relationships/slide" Target="slide4.xml"/><Relationship Id="rId10" Type="http://schemas.openxmlformats.org/officeDocument/2006/relationships/slide" Target="slide21.xml"/><Relationship Id="rId4" Type="http://schemas.openxmlformats.org/officeDocument/2006/relationships/slide" Target="slide3.xml"/><Relationship Id="rId9" Type="http://schemas.openxmlformats.org/officeDocument/2006/relationships/slide" Target="slide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hyperlink" Target="https://www.linkedin.com/in/rajat-bahuguna-a2525a14a/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svg"/><Relationship Id="rId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slide" Target="slide2.xml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7" Type="http://schemas.openxmlformats.org/officeDocument/2006/relationships/slide" Target="slide2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slide" Target="slide14.xml"/><Relationship Id="rId5" Type="http://schemas.openxmlformats.org/officeDocument/2006/relationships/slide" Target="slide18.xml"/><Relationship Id="rId4" Type="http://schemas.openxmlformats.org/officeDocument/2006/relationships/slide" Target="slide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slide" Target="slide12.xml"/><Relationship Id="rId3" Type="http://schemas.openxmlformats.org/officeDocument/2006/relationships/slide" Target="slide8.xml"/><Relationship Id="rId7" Type="http://schemas.openxmlformats.org/officeDocument/2006/relationships/image" Target="../media/image11.jpeg"/><Relationship Id="rId12" Type="http://schemas.openxmlformats.org/officeDocument/2006/relationships/image" Target="../media/image10.svg"/><Relationship Id="rId2" Type="http://schemas.openxmlformats.org/officeDocument/2006/relationships/slide" Target="slide7.xml"/><Relationship Id="rId1" Type="http://schemas.openxmlformats.org/officeDocument/2006/relationships/slideLayout" Target="../slideLayouts/slideLayout7.xml"/><Relationship Id="rId6" Type="http://schemas.openxmlformats.org/officeDocument/2006/relationships/slide" Target="slide11.xml"/><Relationship Id="rId11" Type="http://schemas.openxmlformats.org/officeDocument/2006/relationships/image" Target="../media/image9.png"/><Relationship Id="rId5" Type="http://schemas.openxmlformats.org/officeDocument/2006/relationships/slide" Target="slide9.xml"/><Relationship Id="rId10" Type="http://schemas.openxmlformats.org/officeDocument/2006/relationships/slide" Target="slide2.xml"/><Relationship Id="rId4" Type="http://schemas.openxmlformats.org/officeDocument/2006/relationships/slide" Target="slide10.xml"/><Relationship Id="rId9" Type="http://schemas.openxmlformats.org/officeDocument/2006/relationships/image" Target="../media/image13.svg"/><Relationship Id="rId14" Type="http://schemas.openxmlformats.org/officeDocument/2006/relationships/slide" Target="slide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slide" Target="slide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slide" Target="slide2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17473" y="2936838"/>
            <a:ext cx="7393322" cy="4371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519"/>
              </a:lnSpc>
            </a:pPr>
            <a:r>
              <a:rPr lang="en-US" sz="9600" dirty="0">
                <a:solidFill>
                  <a:srgbClr val="1C402E"/>
                </a:solidFill>
                <a:latin typeface="Montserrat"/>
                <a:ea typeface="Montserrat"/>
                <a:cs typeface="Montserrat"/>
                <a:sym typeface="Montserrat"/>
              </a:rPr>
              <a:t>COFFEE SALES ANALYSIS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817473" y="8915132"/>
            <a:ext cx="6717999" cy="1682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0"/>
              </a:lnSpc>
            </a:pPr>
            <a:r>
              <a:rPr lang="en-US" sz="2000" b="1" spc="68">
                <a:solidFill>
                  <a:srgbClr val="1C402E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PRESENTED BY: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817473" y="9177288"/>
            <a:ext cx="6717999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20"/>
              </a:lnSpc>
            </a:pPr>
            <a:r>
              <a:rPr lang="en-US" sz="2800">
                <a:solidFill>
                  <a:srgbClr val="1C402E"/>
                </a:solidFill>
                <a:latin typeface="Open Sans"/>
                <a:ea typeface="Open Sans"/>
                <a:cs typeface="Open Sans"/>
                <a:sym typeface="Open Sans"/>
              </a:rPr>
              <a:t>Rajat Bahuguna</a:t>
            </a:r>
          </a:p>
        </p:txBody>
      </p:sp>
      <p:sp>
        <p:nvSpPr>
          <p:cNvPr id="5" name="Freeform 5"/>
          <p:cNvSpPr/>
          <p:nvPr/>
        </p:nvSpPr>
        <p:spPr>
          <a:xfrm flipH="1">
            <a:off x="10317391" y="2651937"/>
            <a:ext cx="7970609" cy="4941778"/>
          </a:xfrm>
          <a:custGeom>
            <a:avLst/>
            <a:gdLst/>
            <a:ahLst/>
            <a:cxnLst/>
            <a:rect l="l" t="t" r="r" b="b"/>
            <a:pathLst>
              <a:path w="7970609" h="4941778">
                <a:moveTo>
                  <a:pt x="7970609" y="0"/>
                </a:moveTo>
                <a:lnTo>
                  <a:pt x="0" y="0"/>
                </a:lnTo>
                <a:lnTo>
                  <a:pt x="0" y="4941777"/>
                </a:lnTo>
                <a:lnTo>
                  <a:pt x="7970609" y="4941777"/>
                </a:lnTo>
                <a:lnTo>
                  <a:pt x="7970609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671066" y="2088346"/>
            <a:ext cx="7449709" cy="7449709"/>
          </a:xfrm>
          <a:custGeom>
            <a:avLst/>
            <a:gdLst/>
            <a:ahLst/>
            <a:cxnLst/>
            <a:rect l="l" t="t" r="r" b="b"/>
            <a:pathLst>
              <a:path w="7449709" h="7449709">
                <a:moveTo>
                  <a:pt x="0" y="0"/>
                </a:moveTo>
                <a:lnTo>
                  <a:pt x="7449709" y="0"/>
                </a:lnTo>
                <a:lnTo>
                  <a:pt x="7449709" y="7449709"/>
                </a:lnTo>
                <a:lnTo>
                  <a:pt x="0" y="74497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70297" y="2033448"/>
            <a:ext cx="7302936" cy="7131928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028700" y="809625"/>
            <a:ext cx="7538080" cy="2743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800"/>
              </a:lnSpc>
            </a:pPr>
            <a:r>
              <a:rPr lang="en-US" sz="9000">
                <a:solidFill>
                  <a:srgbClr val="1C402E"/>
                </a:solidFill>
                <a:latin typeface="Montserrat"/>
                <a:ea typeface="Montserrat"/>
                <a:cs typeface="Montserrat"/>
                <a:sym typeface="Montserrat"/>
              </a:rPr>
              <a:t>Store Orders &amp; Revenue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5698243"/>
            <a:ext cx="7811062" cy="15506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l">
              <a:lnSpc>
                <a:spcPts val="3120"/>
              </a:lnSpc>
              <a:buFont typeface="Arial"/>
              <a:buChar char="•"/>
            </a:pPr>
            <a:r>
              <a:rPr lang="en-US" sz="2400" dirty="0">
                <a:solidFill>
                  <a:srgbClr val="1C402E"/>
                </a:solidFill>
                <a:latin typeface="Open Sans"/>
                <a:ea typeface="Open Sans"/>
                <a:cs typeface="Open Sans"/>
                <a:sym typeface="Open Sans"/>
              </a:rPr>
              <a:t>Overall total revenue and total number of orders remain same across different stores. This means business is performing roughly same across all locations.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4181087"/>
            <a:ext cx="7811062" cy="1035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60"/>
              </a:lnSpc>
            </a:pPr>
            <a:r>
              <a:rPr lang="en-US" sz="3200">
                <a:solidFill>
                  <a:srgbClr val="1C402E"/>
                </a:solidFill>
                <a:latin typeface="Open Sans"/>
                <a:ea typeface="Open Sans"/>
                <a:cs typeface="Open Sans"/>
                <a:sym typeface="Open Sans"/>
              </a:rPr>
              <a:t>Total Orders and Revenue is same across all stores.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010793" y="922020"/>
            <a:ext cx="4248507" cy="441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510"/>
              </a:lnSpc>
            </a:pPr>
            <a:r>
              <a:rPr lang="en-US" sz="2700" u="sng" dirty="0">
                <a:solidFill>
                  <a:schemeClr val="bg2">
                    <a:lumMod val="25000"/>
                  </a:schemeClr>
                </a:solidFill>
                <a:latin typeface="Open Sans"/>
                <a:ea typeface="Open Sans"/>
                <a:cs typeface="Open Sans"/>
                <a:sym typeface="Open Sans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Back to Agenda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40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819150"/>
            <a:ext cx="10360479" cy="1371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800"/>
              </a:lnSpc>
            </a:pPr>
            <a:r>
              <a:rPr lang="en-US" sz="9000">
                <a:solidFill>
                  <a:srgbClr val="FFFAF4"/>
                </a:solidFill>
                <a:latin typeface="Montserrat"/>
                <a:ea typeface="Montserrat"/>
                <a:cs typeface="Montserrat"/>
                <a:sym typeface="Montserrat"/>
              </a:rPr>
              <a:t>Product Category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5955665"/>
            <a:ext cx="7811062" cy="15506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l">
              <a:lnSpc>
                <a:spcPts val="3120"/>
              </a:lnSpc>
              <a:buFont typeface="Arial"/>
              <a:buChar char="•"/>
            </a:pPr>
            <a:r>
              <a:rPr lang="en-US" sz="2400">
                <a:solidFill>
                  <a:srgbClr val="FFFAF4"/>
                </a:solidFill>
                <a:latin typeface="Open Sans"/>
                <a:ea typeface="Open Sans"/>
                <a:cs typeface="Open Sans"/>
                <a:sym typeface="Open Sans"/>
              </a:rPr>
              <a:t>Coffee and Tea followed by Bakery are most popular amongst the customers. Bakery makes sense and people usually order light snacks with beverage they are ordering.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4563745"/>
            <a:ext cx="7811062" cy="1035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60"/>
              </a:lnSpc>
            </a:pPr>
            <a:r>
              <a:rPr lang="en-US" sz="3200">
                <a:solidFill>
                  <a:srgbClr val="FFFAF4"/>
                </a:solidFill>
                <a:latin typeface="Open Sans"/>
                <a:ea typeface="Open Sans"/>
                <a:cs typeface="Open Sans"/>
                <a:sym typeface="Open Sans"/>
              </a:rPr>
              <a:t>Coffee and Tea generate most of the revenue in product category.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0262" y="1962308"/>
            <a:ext cx="9627667" cy="8435601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3010793" y="962025"/>
            <a:ext cx="4248507" cy="441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510"/>
              </a:lnSpc>
            </a:pPr>
            <a:r>
              <a:rPr lang="en-US" sz="2700" u="sng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Back to Agenda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671066" y="2088346"/>
            <a:ext cx="7449709" cy="7449709"/>
          </a:xfrm>
          <a:custGeom>
            <a:avLst/>
            <a:gdLst/>
            <a:ahLst/>
            <a:cxnLst/>
            <a:rect l="l" t="t" r="r" b="b"/>
            <a:pathLst>
              <a:path w="7449709" h="7449709">
                <a:moveTo>
                  <a:pt x="0" y="0"/>
                </a:moveTo>
                <a:lnTo>
                  <a:pt x="7449709" y="0"/>
                </a:lnTo>
                <a:lnTo>
                  <a:pt x="7449709" y="7449709"/>
                </a:lnTo>
                <a:lnTo>
                  <a:pt x="0" y="74497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52113" y="2180729"/>
            <a:ext cx="8627432" cy="6653022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990600" y="809625"/>
            <a:ext cx="7538080" cy="2743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800"/>
              </a:lnSpc>
            </a:pPr>
            <a:r>
              <a:rPr lang="en-US" sz="9000">
                <a:solidFill>
                  <a:srgbClr val="1C402E"/>
                </a:solidFill>
                <a:latin typeface="Montserrat"/>
                <a:ea typeface="Montserrat"/>
                <a:cs typeface="Montserrat"/>
                <a:sym typeface="Montserrat"/>
              </a:rPr>
              <a:t>Product Type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5698243"/>
            <a:ext cx="7811062" cy="2331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l">
              <a:lnSpc>
                <a:spcPts val="3120"/>
              </a:lnSpc>
              <a:buFont typeface="Arial"/>
              <a:buChar char="•"/>
            </a:pPr>
            <a:r>
              <a:rPr lang="en-US" sz="2400">
                <a:solidFill>
                  <a:srgbClr val="1C402E"/>
                </a:solidFill>
                <a:latin typeface="Open Sans"/>
                <a:ea typeface="Open Sans"/>
                <a:cs typeface="Open Sans"/>
                <a:sym typeface="Open Sans"/>
              </a:rPr>
              <a:t>Coffee and Tea were already popular product category, drilling them further shows that Barista Espresso and Brewed Chai tea generate most overall revenue, followed by Hot Chocolate.</a:t>
            </a:r>
          </a:p>
          <a:p>
            <a:pPr marL="518160" lvl="1" indent="-259080" algn="l">
              <a:lnSpc>
                <a:spcPts val="3120"/>
              </a:lnSpc>
              <a:buFont typeface="Arial"/>
              <a:buChar char="•"/>
            </a:pPr>
            <a:r>
              <a:rPr lang="en-US" sz="2400">
                <a:solidFill>
                  <a:srgbClr val="1C402E"/>
                </a:solidFill>
                <a:latin typeface="Open Sans"/>
                <a:ea typeface="Open Sans"/>
                <a:cs typeface="Open Sans"/>
                <a:sym typeface="Open Sans"/>
              </a:rPr>
              <a:t>It seems young customers (including children) prefer Hot Chocolate.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4181087"/>
            <a:ext cx="7811062" cy="1035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60"/>
              </a:lnSpc>
            </a:pPr>
            <a:r>
              <a:rPr lang="en-US" sz="3200">
                <a:solidFill>
                  <a:srgbClr val="1C402E"/>
                </a:solidFill>
                <a:latin typeface="Open Sans"/>
                <a:ea typeface="Open Sans"/>
                <a:cs typeface="Open Sans"/>
                <a:sym typeface="Open Sans"/>
              </a:rPr>
              <a:t>Barista Espresso and Brewed Chai generate most revenue.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010793" y="922020"/>
            <a:ext cx="4248507" cy="441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510"/>
              </a:lnSpc>
            </a:pPr>
            <a:r>
              <a:rPr lang="en-US" sz="2700" u="sng" dirty="0">
                <a:solidFill>
                  <a:schemeClr val="bg2">
                    <a:lumMod val="25000"/>
                  </a:schemeClr>
                </a:solidFill>
                <a:latin typeface="Open Sans"/>
                <a:ea typeface="Open Sans"/>
                <a:cs typeface="Open Sans"/>
                <a:sym typeface="Open Sans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Back to Agenda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40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819150"/>
            <a:ext cx="10360479" cy="1371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800"/>
              </a:lnSpc>
            </a:pPr>
            <a:r>
              <a:rPr lang="en-US" sz="9000">
                <a:solidFill>
                  <a:srgbClr val="FFFAF4"/>
                </a:solidFill>
                <a:latin typeface="Montserrat"/>
                <a:ea typeface="Montserrat"/>
                <a:cs typeface="Montserrat"/>
                <a:sym typeface="Montserrat"/>
              </a:rPr>
              <a:t>Size of Coffee Cup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5955665"/>
            <a:ext cx="7811062" cy="15506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l">
              <a:lnSpc>
                <a:spcPts val="3120"/>
              </a:lnSpc>
              <a:buFont typeface="Arial"/>
              <a:buChar char="•"/>
            </a:pPr>
            <a:r>
              <a:rPr lang="en-US" sz="2400">
                <a:solidFill>
                  <a:srgbClr val="FFFAF4"/>
                </a:solidFill>
                <a:latin typeface="Open Sans"/>
                <a:ea typeface="Open Sans"/>
                <a:cs typeface="Open Sans"/>
                <a:sym typeface="Open Sans"/>
              </a:rPr>
              <a:t>Most customers prefer large or regular coffee size (although for many it is not defined).</a:t>
            </a:r>
          </a:p>
          <a:p>
            <a:pPr marL="518160" lvl="1" indent="-259080" algn="l">
              <a:lnSpc>
                <a:spcPts val="3120"/>
              </a:lnSpc>
              <a:buFont typeface="Arial"/>
              <a:buChar char="•"/>
            </a:pPr>
            <a:r>
              <a:rPr lang="en-US" sz="2400">
                <a:solidFill>
                  <a:srgbClr val="FFFAF4"/>
                </a:solidFill>
                <a:latin typeface="Open Sans"/>
                <a:ea typeface="Open Sans"/>
                <a:cs typeface="Open Sans"/>
                <a:sym typeface="Open Sans"/>
              </a:rPr>
              <a:t>Very few (roughly 10%) of the customers prefer small size coffee.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4563745"/>
            <a:ext cx="7811062" cy="1035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60"/>
              </a:lnSpc>
            </a:pPr>
            <a:r>
              <a:rPr lang="en-US" sz="3200">
                <a:solidFill>
                  <a:srgbClr val="FFFAF4"/>
                </a:solidFill>
                <a:latin typeface="Open Sans"/>
                <a:ea typeface="Open Sans"/>
                <a:cs typeface="Open Sans"/>
                <a:sym typeface="Open Sans"/>
              </a:rPr>
              <a:t>Small size is least popular amongst customers.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6218" y="2147505"/>
            <a:ext cx="8318910" cy="8124847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3010793" y="962025"/>
            <a:ext cx="4248507" cy="441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510"/>
              </a:lnSpc>
            </a:pPr>
            <a:r>
              <a:rPr lang="en-US" sz="2700" u="sng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Back to Agenda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481046" y="810340"/>
            <a:ext cx="10406840" cy="1371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800"/>
              </a:lnSpc>
            </a:pPr>
            <a:r>
              <a:rPr lang="en-US" sz="9000">
                <a:solidFill>
                  <a:srgbClr val="1C402E"/>
                </a:solidFill>
                <a:latin typeface="Montserrat"/>
                <a:ea typeface="Montserrat"/>
                <a:cs typeface="Montserrat"/>
                <a:sym typeface="Montserrat"/>
              </a:rPr>
              <a:t>Digging Deeper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2886790"/>
            <a:ext cx="8401260" cy="432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l">
              <a:lnSpc>
                <a:spcPts val="3600"/>
              </a:lnSpc>
              <a:buFont typeface="Arial"/>
              <a:buChar char="•"/>
            </a:pPr>
            <a:r>
              <a:rPr lang="en-US" sz="2400" u="sng" dirty="0">
                <a:solidFill>
                  <a:schemeClr val="bg2">
                    <a:lumMod val="25000"/>
                  </a:schemeClr>
                </a:solidFill>
                <a:latin typeface="Open Sans"/>
                <a:ea typeface="Open Sans"/>
                <a:cs typeface="Open Sans"/>
                <a:sym typeface="Open Sans"/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Hour by Hour Insights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3769329"/>
            <a:ext cx="8401260" cy="432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l">
              <a:lnSpc>
                <a:spcPts val="3600"/>
              </a:lnSpc>
              <a:buFont typeface="Arial"/>
              <a:buChar char="•"/>
            </a:pPr>
            <a:r>
              <a:rPr lang="en-US" sz="2400" u="sng" dirty="0">
                <a:solidFill>
                  <a:schemeClr val="bg2">
                    <a:lumMod val="25000"/>
                  </a:schemeClr>
                </a:solidFill>
                <a:latin typeface="Open Sans"/>
                <a:ea typeface="Open Sans"/>
                <a:cs typeface="Open Sans"/>
                <a:sym typeface="Open Sans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Comparison by Hour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4678938"/>
            <a:ext cx="8401260" cy="432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l">
              <a:lnSpc>
                <a:spcPts val="3600"/>
              </a:lnSpc>
              <a:buFont typeface="Arial"/>
              <a:buChar char="•"/>
            </a:pPr>
            <a:r>
              <a:rPr lang="en-US" sz="2400" u="sng" dirty="0">
                <a:solidFill>
                  <a:schemeClr val="bg2">
                    <a:lumMod val="25000"/>
                  </a:schemeClr>
                </a:solidFill>
                <a:latin typeface="Open Sans"/>
                <a:ea typeface="Open Sans"/>
                <a:cs typeface="Open Sans"/>
                <a:sym typeface="Open Sans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Hourly Sales by Store</a:t>
            </a:r>
          </a:p>
        </p:txBody>
      </p:sp>
      <p:sp>
        <p:nvSpPr>
          <p:cNvPr id="6" name="Freeform 6"/>
          <p:cNvSpPr/>
          <p:nvPr/>
        </p:nvSpPr>
        <p:spPr>
          <a:xfrm rot="516667">
            <a:off x="9772888" y="4034296"/>
            <a:ext cx="9921661" cy="9849504"/>
          </a:xfrm>
          <a:custGeom>
            <a:avLst/>
            <a:gdLst/>
            <a:ahLst/>
            <a:cxnLst/>
            <a:rect l="l" t="t" r="r" b="b"/>
            <a:pathLst>
              <a:path w="9921661" h="9849504">
                <a:moveTo>
                  <a:pt x="0" y="0"/>
                </a:moveTo>
                <a:lnTo>
                  <a:pt x="9921661" y="0"/>
                </a:lnTo>
                <a:lnTo>
                  <a:pt x="9921661" y="9849503"/>
                </a:lnTo>
                <a:lnTo>
                  <a:pt x="0" y="984950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4501" r="-2450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516667">
            <a:off x="15660597" y="-266330"/>
            <a:ext cx="9921661" cy="9849504"/>
          </a:xfrm>
          <a:custGeom>
            <a:avLst/>
            <a:gdLst/>
            <a:ahLst/>
            <a:cxnLst/>
            <a:rect l="l" t="t" r="r" b="b"/>
            <a:pathLst>
              <a:path w="9921661" h="9849504">
                <a:moveTo>
                  <a:pt x="0" y="0"/>
                </a:moveTo>
                <a:lnTo>
                  <a:pt x="9921662" y="0"/>
                </a:lnTo>
                <a:lnTo>
                  <a:pt x="9921662" y="9849504"/>
                </a:lnTo>
                <a:lnTo>
                  <a:pt x="0" y="984950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13010793" y="942975"/>
            <a:ext cx="4248507" cy="441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510"/>
              </a:lnSpc>
            </a:pPr>
            <a:r>
              <a:rPr lang="en-US" sz="2700" u="sng" dirty="0">
                <a:solidFill>
                  <a:schemeClr val="bg2">
                    <a:lumMod val="25000"/>
                  </a:schemeClr>
                </a:solidFill>
                <a:latin typeface="Open Sans"/>
                <a:ea typeface="Open Sans"/>
                <a:cs typeface="Open Sans"/>
                <a:sym typeface="Open Sans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Back to Agenda</a:t>
            </a:r>
          </a:p>
        </p:txBody>
      </p:sp>
      <p:sp>
        <p:nvSpPr>
          <p:cNvPr id="9" name="Freeform 9"/>
          <p:cNvSpPr/>
          <p:nvPr/>
        </p:nvSpPr>
        <p:spPr>
          <a:xfrm rot="516667">
            <a:off x="3942072" y="8412122"/>
            <a:ext cx="9921661" cy="9849504"/>
          </a:xfrm>
          <a:custGeom>
            <a:avLst/>
            <a:gdLst/>
            <a:ahLst/>
            <a:cxnLst/>
            <a:rect l="l" t="t" r="r" b="b"/>
            <a:pathLst>
              <a:path w="9921661" h="9849504">
                <a:moveTo>
                  <a:pt x="0" y="0"/>
                </a:moveTo>
                <a:lnTo>
                  <a:pt x="9921662" y="0"/>
                </a:lnTo>
                <a:lnTo>
                  <a:pt x="9921662" y="9849503"/>
                </a:lnTo>
                <a:lnTo>
                  <a:pt x="0" y="984950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457371" y="981075"/>
            <a:ext cx="2803253" cy="1121301"/>
          </a:xfrm>
          <a:custGeom>
            <a:avLst/>
            <a:gdLst/>
            <a:ahLst/>
            <a:cxnLst/>
            <a:rect l="l" t="t" r="r" b="b"/>
            <a:pathLst>
              <a:path w="2803253" h="1121301">
                <a:moveTo>
                  <a:pt x="0" y="0"/>
                </a:moveTo>
                <a:lnTo>
                  <a:pt x="2803253" y="0"/>
                </a:lnTo>
                <a:lnTo>
                  <a:pt x="2803253" y="1121301"/>
                </a:lnTo>
                <a:lnTo>
                  <a:pt x="0" y="112130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609771" y="1084600"/>
            <a:ext cx="1295221" cy="1000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800"/>
              </a:lnSpc>
              <a:spcBef>
                <a:spcPct val="0"/>
              </a:spcBef>
            </a:pPr>
            <a:r>
              <a:rPr lang="en-US" sz="6500">
                <a:solidFill>
                  <a:srgbClr val="FFFAF4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40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819150"/>
            <a:ext cx="10360479" cy="2743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800"/>
              </a:lnSpc>
            </a:pPr>
            <a:r>
              <a:rPr lang="en-US" sz="9000" dirty="0">
                <a:solidFill>
                  <a:srgbClr val="FFFAF4"/>
                </a:solidFill>
                <a:latin typeface="Montserrat"/>
                <a:ea typeface="Montserrat"/>
                <a:cs typeface="Montserrat"/>
                <a:sym typeface="Montserrat"/>
              </a:rPr>
              <a:t>Hour by Hour Insights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5955665"/>
            <a:ext cx="7811062" cy="1941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l">
              <a:lnSpc>
                <a:spcPts val="3120"/>
              </a:lnSpc>
              <a:buFont typeface="Arial"/>
              <a:buChar char="•"/>
            </a:pPr>
            <a:r>
              <a:rPr lang="en-US" sz="2400">
                <a:solidFill>
                  <a:srgbClr val="FFFAF4"/>
                </a:solidFill>
                <a:latin typeface="Open Sans"/>
                <a:ea typeface="Open Sans"/>
                <a:cs typeface="Open Sans"/>
                <a:sym typeface="Open Sans"/>
              </a:rPr>
              <a:t>Astoria (store location) does not open at 6 AM (opens at 7 AM) and closes early (is not open at 8 PM).</a:t>
            </a:r>
          </a:p>
          <a:p>
            <a:pPr marL="518160" lvl="1" indent="-259080" algn="l">
              <a:lnSpc>
                <a:spcPts val="3120"/>
              </a:lnSpc>
              <a:buFont typeface="Arial"/>
              <a:buChar char="•"/>
            </a:pPr>
            <a:r>
              <a:rPr lang="en-US" sz="2400">
                <a:solidFill>
                  <a:srgbClr val="FFFAF4"/>
                </a:solidFill>
                <a:latin typeface="Open Sans"/>
                <a:ea typeface="Open Sans"/>
                <a:cs typeface="Open Sans"/>
                <a:sym typeface="Open Sans"/>
              </a:rPr>
              <a:t>Lower Manhattan has highest number of orders and total revenue at that time.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4563745"/>
            <a:ext cx="7811062" cy="1035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60"/>
              </a:lnSpc>
            </a:pPr>
            <a:r>
              <a:rPr lang="en-US" sz="3200">
                <a:solidFill>
                  <a:srgbClr val="FFFAF4"/>
                </a:solidFill>
                <a:latin typeface="Open Sans"/>
                <a:ea typeface="Open Sans"/>
                <a:cs typeface="Open Sans"/>
                <a:sym typeface="Open Sans"/>
              </a:rPr>
              <a:t>In 7th hour, Lower Manhattan has the highest revenue.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5434" y="2175769"/>
            <a:ext cx="7862758" cy="7773105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3010793" y="962025"/>
            <a:ext cx="4248507" cy="441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510"/>
              </a:lnSpc>
            </a:pPr>
            <a:r>
              <a:rPr lang="en-US" sz="2700" u="sng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Back to Agenda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3623351" y="2781994"/>
            <a:ext cx="13635949" cy="5501758"/>
          </a:xfrm>
          <a:prstGeom prst="rect">
            <a:avLst/>
          </a:prstGeom>
          <a:solidFill>
            <a:srgbClr val="042A19"/>
          </a:solid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028700" y="844314"/>
            <a:ext cx="11518502" cy="1219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600"/>
              </a:lnSpc>
            </a:pPr>
            <a:r>
              <a:rPr lang="en-US" sz="8000">
                <a:solidFill>
                  <a:srgbClr val="1C402E"/>
                </a:solidFill>
                <a:latin typeface="Montserrat"/>
                <a:ea typeface="Montserrat"/>
                <a:cs typeface="Montserrat"/>
                <a:sym typeface="Montserrat"/>
              </a:rPr>
              <a:t>Comparison by Hour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266484" y="2797695"/>
            <a:ext cx="2995831" cy="3894181"/>
            <a:chOff x="0" y="0"/>
            <a:chExt cx="1090166" cy="141707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090166" cy="1417070"/>
            </a:xfrm>
            <a:custGeom>
              <a:avLst/>
              <a:gdLst/>
              <a:ahLst/>
              <a:cxnLst/>
              <a:rect l="l" t="t" r="r" b="b"/>
              <a:pathLst>
                <a:path w="1090166" h="1417070">
                  <a:moveTo>
                    <a:pt x="0" y="0"/>
                  </a:moveTo>
                  <a:lnTo>
                    <a:pt x="1090166" y="0"/>
                  </a:lnTo>
                  <a:lnTo>
                    <a:pt x="1090166" y="1417070"/>
                  </a:lnTo>
                  <a:lnTo>
                    <a:pt x="0" y="1417070"/>
                  </a:lnTo>
                  <a:close/>
                </a:path>
              </a:pathLst>
            </a:custGeom>
            <a:solidFill>
              <a:srgbClr val="1C402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28575"/>
              <a:ext cx="1090166" cy="1445645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marL="323850" lvl="1" indent="-161925" algn="just">
                <a:lnSpc>
                  <a:spcPts val="2100"/>
                </a:lnSpc>
                <a:buFont typeface="Arial"/>
                <a:buChar char="•"/>
              </a:pPr>
              <a:r>
                <a:rPr lang="en-US" sz="1500">
                  <a:solidFill>
                    <a:srgbClr val="FFFAF4"/>
                  </a:solidFill>
                  <a:latin typeface="Open Sans"/>
                  <a:ea typeface="Open Sans"/>
                  <a:cs typeface="Open Sans"/>
                  <a:sym typeface="Open Sans"/>
                </a:rPr>
                <a:t>It was observed that overall throughout the day, revenue and orders are highly correlated for all stores. And there was no anomaly in terms of business.</a:t>
              </a:r>
            </a:p>
            <a:p>
              <a:pPr algn="just">
                <a:lnSpc>
                  <a:spcPts val="2100"/>
                </a:lnSpc>
              </a:pPr>
              <a:endParaRPr lang="en-US" sz="1500">
                <a:solidFill>
                  <a:srgbClr val="FFFAF4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marL="323850" lvl="1" indent="-161925" algn="just">
                <a:lnSpc>
                  <a:spcPts val="2100"/>
                </a:lnSpc>
                <a:buFont typeface="Arial"/>
                <a:buChar char="•"/>
              </a:pPr>
              <a:r>
                <a:rPr lang="en-US" sz="1500">
                  <a:solidFill>
                    <a:srgbClr val="FFFAF4"/>
                  </a:solidFill>
                  <a:latin typeface="Open Sans"/>
                  <a:ea typeface="Open Sans"/>
                  <a:cs typeface="Open Sans"/>
                  <a:sym typeface="Open Sans"/>
                </a:rPr>
                <a:t>There were similar patterns in terms of product categories sold and size of the product too.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3623351" y="8462576"/>
            <a:ext cx="13635949" cy="1115197"/>
            <a:chOff x="0" y="0"/>
            <a:chExt cx="10287156" cy="841321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0287156" cy="841321"/>
            </a:xfrm>
            <a:custGeom>
              <a:avLst/>
              <a:gdLst/>
              <a:ahLst/>
              <a:cxnLst/>
              <a:rect l="l" t="t" r="r" b="b"/>
              <a:pathLst>
                <a:path w="10287156" h="841321">
                  <a:moveTo>
                    <a:pt x="17033" y="0"/>
                  </a:moveTo>
                  <a:lnTo>
                    <a:pt x="10270123" y="0"/>
                  </a:lnTo>
                  <a:cubicBezTo>
                    <a:pt x="10274640" y="0"/>
                    <a:pt x="10278973" y="1795"/>
                    <a:pt x="10282167" y="4989"/>
                  </a:cubicBezTo>
                  <a:cubicBezTo>
                    <a:pt x="10285361" y="8183"/>
                    <a:pt x="10287156" y="12515"/>
                    <a:pt x="10287156" y="17033"/>
                  </a:cubicBezTo>
                  <a:lnTo>
                    <a:pt x="10287156" y="824288"/>
                  </a:lnTo>
                  <a:cubicBezTo>
                    <a:pt x="10287156" y="828805"/>
                    <a:pt x="10285361" y="833138"/>
                    <a:pt x="10282167" y="836332"/>
                  </a:cubicBezTo>
                  <a:cubicBezTo>
                    <a:pt x="10278973" y="839526"/>
                    <a:pt x="10274640" y="841321"/>
                    <a:pt x="10270123" y="841321"/>
                  </a:cubicBezTo>
                  <a:lnTo>
                    <a:pt x="17033" y="841321"/>
                  </a:lnTo>
                  <a:cubicBezTo>
                    <a:pt x="12515" y="841321"/>
                    <a:pt x="8183" y="839526"/>
                    <a:pt x="4989" y="836332"/>
                  </a:cubicBezTo>
                  <a:cubicBezTo>
                    <a:pt x="1795" y="833138"/>
                    <a:pt x="0" y="828805"/>
                    <a:pt x="0" y="824288"/>
                  </a:cubicBezTo>
                  <a:lnTo>
                    <a:pt x="0" y="17033"/>
                  </a:lnTo>
                  <a:cubicBezTo>
                    <a:pt x="0" y="12515"/>
                    <a:pt x="1795" y="8183"/>
                    <a:pt x="4989" y="4989"/>
                  </a:cubicBezTo>
                  <a:cubicBezTo>
                    <a:pt x="8183" y="1795"/>
                    <a:pt x="12515" y="0"/>
                    <a:pt x="17033" y="0"/>
                  </a:cubicBezTo>
                  <a:close/>
                </a:path>
              </a:pathLst>
            </a:custGeom>
            <a:solidFill>
              <a:srgbClr val="3F6450"/>
            </a:solidFill>
            <a:ln cap="rnd">
              <a:noFill/>
              <a:prstDash val="sysDot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28575"/>
              <a:ext cx="10287156" cy="869896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l">
                <a:lnSpc>
                  <a:spcPts val="2520"/>
                </a:lnSpc>
              </a:pPr>
              <a:r>
                <a:rPr lang="en-US" sz="1800" b="1">
                  <a:solidFill>
                    <a:srgbClr val="FFFAF4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Observation: Both revenue and orders decrease significantly for Lower Manhattan at 7 PM. Are there any factors involved? It is recommended to let the business owner know about this.</a:t>
              </a:r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3010793" y="930039"/>
            <a:ext cx="4248507" cy="441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510"/>
              </a:lnSpc>
            </a:pPr>
            <a:r>
              <a:rPr lang="en-US" sz="2700" u="sng" dirty="0">
                <a:solidFill>
                  <a:schemeClr val="bg2">
                    <a:lumMod val="25000"/>
                  </a:schemeClr>
                </a:solidFill>
                <a:latin typeface="Open Sans"/>
                <a:ea typeface="Open Sans"/>
                <a:cs typeface="Open Sans"/>
                <a:sym typeface="Open Sans"/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Back to Agenda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123" y="2546923"/>
            <a:ext cx="5663642" cy="5599065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83952" y="2546923"/>
            <a:ext cx="5663642" cy="5599065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4982122" y="7833336"/>
            <a:ext cx="3225403" cy="2641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40"/>
              </a:lnSpc>
            </a:pPr>
            <a:r>
              <a:rPr lang="en-US" sz="16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Total Orders and Revenue (6 PM)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921063" y="7833336"/>
            <a:ext cx="3194893" cy="2641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40"/>
              </a:lnSpc>
            </a:pPr>
            <a:r>
              <a:rPr lang="en-US" sz="16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Total Orders and Revenue (7 PM)</a:t>
            </a:r>
          </a:p>
        </p:txBody>
      </p:sp>
      <p:sp>
        <p:nvSpPr>
          <p:cNvPr id="15" name="Freeform 15"/>
          <p:cNvSpPr/>
          <p:nvPr/>
        </p:nvSpPr>
        <p:spPr>
          <a:xfrm>
            <a:off x="9520320" y="4816687"/>
            <a:ext cx="1059536" cy="1059536"/>
          </a:xfrm>
          <a:custGeom>
            <a:avLst/>
            <a:gdLst/>
            <a:ahLst/>
            <a:cxnLst/>
            <a:rect l="l" t="t" r="r" b="b"/>
            <a:pathLst>
              <a:path w="1059536" h="1059536">
                <a:moveTo>
                  <a:pt x="0" y="0"/>
                </a:moveTo>
                <a:lnTo>
                  <a:pt x="1059537" y="0"/>
                </a:lnTo>
                <a:lnTo>
                  <a:pt x="1059537" y="1059536"/>
                </a:lnTo>
                <a:lnTo>
                  <a:pt x="0" y="105953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88508" y="2781994"/>
            <a:ext cx="17910985" cy="5501758"/>
          </a:xfrm>
          <a:prstGeom prst="rect">
            <a:avLst/>
          </a:prstGeom>
          <a:solidFill>
            <a:srgbClr val="042A19"/>
          </a:solid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028700" y="844314"/>
            <a:ext cx="11518502" cy="1219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600"/>
              </a:lnSpc>
            </a:pPr>
            <a:r>
              <a:rPr lang="en-US" sz="8000">
                <a:solidFill>
                  <a:srgbClr val="1C402E"/>
                </a:solidFill>
                <a:latin typeface="Montserrat"/>
                <a:ea typeface="Montserrat"/>
                <a:cs typeface="Montserrat"/>
                <a:sym typeface="Montserrat"/>
              </a:rPr>
              <a:t>Hourly Sales by Store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667318" y="8474252"/>
            <a:ext cx="17432174" cy="1693597"/>
            <a:chOff x="0" y="0"/>
            <a:chExt cx="13151083" cy="127767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3151083" cy="1277674"/>
            </a:xfrm>
            <a:custGeom>
              <a:avLst/>
              <a:gdLst/>
              <a:ahLst/>
              <a:cxnLst/>
              <a:rect l="l" t="t" r="r" b="b"/>
              <a:pathLst>
                <a:path w="13151083" h="1277674">
                  <a:moveTo>
                    <a:pt x="13324" y="0"/>
                  </a:moveTo>
                  <a:lnTo>
                    <a:pt x="13137759" y="0"/>
                  </a:lnTo>
                  <a:cubicBezTo>
                    <a:pt x="13141292" y="0"/>
                    <a:pt x="13144681" y="1404"/>
                    <a:pt x="13147180" y="3902"/>
                  </a:cubicBezTo>
                  <a:cubicBezTo>
                    <a:pt x="13149680" y="6401"/>
                    <a:pt x="13151083" y="9790"/>
                    <a:pt x="13151083" y="13324"/>
                  </a:cubicBezTo>
                  <a:lnTo>
                    <a:pt x="13151083" y="1264351"/>
                  </a:lnTo>
                  <a:cubicBezTo>
                    <a:pt x="13151083" y="1267884"/>
                    <a:pt x="13149680" y="1271273"/>
                    <a:pt x="13147180" y="1273772"/>
                  </a:cubicBezTo>
                  <a:cubicBezTo>
                    <a:pt x="13144681" y="1276270"/>
                    <a:pt x="13141292" y="1277674"/>
                    <a:pt x="13137759" y="1277674"/>
                  </a:cubicBezTo>
                  <a:lnTo>
                    <a:pt x="13324" y="1277674"/>
                  </a:lnTo>
                  <a:cubicBezTo>
                    <a:pt x="9790" y="1277674"/>
                    <a:pt x="6401" y="1276270"/>
                    <a:pt x="3902" y="1273772"/>
                  </a:cubicBezTo>
                  <a:cubicBezTo>
                    <a:pt x="1404" y="1271273"/>
                    <a:pt x="0" y="1267884"/>
                    <a:pt x="0" y="1264351"/>
                  </a:cubicBezTo>
                  <a:lnTo>
                    <a:pt x="0" y="13324"/>
                  </a:lnTo>
                  <a:cubicBezTo>
                    <a:pt x="0" y="9790"/>
                    <a:pt x="1404" y="6401"/>
                    <a:pt x="3902" y="3902"/>
                  </a:cubicBezTo>
                  <a:cubicBezTo>
                    <a:pt x="6401" y="1404"/>
                    <a:pt x="9790" y="0"/>
                    <a:pt x="13324" y="0"/>
                  </a:cubicBezTo>
                  <a:close/>
                </a:path>
              </a:pathLst>
            </a:custGeom>
            <a:solidFill>
              <a:srgbClr val="3F6450"/>
            </a:solidFill>
            <a:ln cap="rnd">
              <a:noFill/>
              <a:prstDash val="sysDot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28575"/>
              <a:ext cx="13151083" cy="1306249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marL="388620" lvl="1" indent="-194310" algn="l">
                <a:lnSpc>
                  <a:spcPts val="2520"/>
                </a:lnSpc>
                <a:buFont typeface="Arial"/>
                <a:buChar char="•"/>
              </a:pPr>
              <a:r>
                <a:rPr lang="en-US" sz="1800" b="1">
                  <a:solidFill>
                    <a:srgbClr val="FFFAF4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Astoria peaks at around 10 AM, drops after it and remains roughly same after 11 AM for entire day.</a:t>
              </a:r>
            </a:p>
            <a:p>
              <a:pPr marL="388620" lvl="1" indent="-194310" algn="l">
                <a:lnSpc>
                  <a:spcPts val="2520"/>
                </a:lnSpc>
                <a:buFont typeface="Arial"/>
                <a:buChar char="•"/>
              </a:pPr>
              <a:r>
                <a:rPr lang="en-US" sz="1800" b="1">
                  <a:solidFill>
                    <a:srgbClr val="FFFAF4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Hell’s Kitchen peaks twice (8 AM and 10 AM) but drops significantly after 10 AM but remains uniform after 12 PM.</a:t>
              </a:r>
            </a:p>
            <a:p>
              <a:pPr marL="388620" lvl="1" indent="-194310" algn="l">
                <a:lnSpc>
                  <a:spcPts val="2520"/>
                </a:lnSpc>
                <a:buFont typeface="Arial"/>
                <a:buChar char="•"/>
              </a:pPr>
              <a:r>
                <a:rPr lang="en-US" sz="1800" b="1">
                  <a:solidFill>
                    <a:srgbClr val="FFFAF4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Lower Manhattan peaks twice (7 AM and 10 AM) but drops after 10 AM, remains uniform after 11 AM eventually decreasing after 4 PM.</a:t>
              </a:r>
            </a:p>
            <a:p>
              <a:pPr marL="388620" lvl="1" indent="-194310" algn="l">
                <a:lnSpc>
                  <a:spcPts val="2520"/>
                </a:lnSpc>
                <a:buFont typeface="Arial"/>
                <a:buChar char="•"/>
              </a:pPr>
              <a:r>
                <a:rPr lang="en-US" sz="1800" b="1">
                  <a:solidFill>
                    <a:srgbClr val="FFFAF4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Astoria is a consistent performer (without serious dips with good quantity sold), Hell’s Kitchen is second and Lower Manhattan is third.</a:t>
              </a: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3010793" y="930039"/>
            <a:ext cx="4248507" cy="441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510"/>
              </a:lnSpc>
            </a:pPr>
            <a:r>
              <a:rPr lang="en-US" sz="2700" u="sng" dirty="0">
                <a:solidFill>
                  <a:schemeClr val="bg2">
                    <a:lumMod val="25000"/>
                  </a:schemeClr>
                </a:solidFill>
                <a:latin typeface="Open Sans"/>
                <a:ea typeface="Open Sans"/>
                <a:cs typeface="Open Sans"/>
                <a:sym typeface="Open Sans"/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Back to Agenda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350" y="2409514"/>
            <a:ext cx="6311622" cy="5701995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696961" y="7833336"/>
            <a:ext cx="3200400" cy="2641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40"/>
              </a:lnSpc>
            </a:pPr>
            <a:r>
              <a:rPr lang="en-US" sz="16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Astoria’s hourly coffee cups sold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038237" y="7833336"/>
            <a:ext cx="4221063" cy="2641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40"/>
              </a:lnSpc>
            </a:pPr>
            <a:r>
              <a:rPr lang="en-US" sz="16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Lower Manhattan’s hourly coffee cups sold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0476" y="2485432"/>
            <a:ext cx="6462336" cy="5727114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7539425" y="7833336"/>
            <a:ext cx="3687961" cy="2641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40"/>
              </a:lnSpc>
            </a:pPr>
            <a:r>
              <a:rPr lang="en-US" sz="16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Hell’s Kitchen hourly coffee cups sold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96716" y="2482118"/>
            <a:ext cx="6502104" cy="573374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042431" y="687705"/>
            <a:ext cx="11203370" cy="1371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800"/>
              </a:lnSpc>
            </a:pPr>
            <a:r>
              <a:rPr lang="en-US" sz="9000">
                <a:solidFill>
                  <a:srgbClr val="1C402E"/>
                </a:solidFill>
                <a:latin typeface="Montserrat"/>
                <a:ea typeface="Montserrat"/>
                <a:cs typeface="Montserrat"/>
                <a:sym typeface="Montserrat"/>
              </a:rPr>
              <a:t>Recommendations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3010793" y="931545"/>
            <a:ext cx="4248507" cy="441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510"/>
              </a:lnSpc>
            </a:pPr>
            <a:r>
              <a:rPr lang="en-US" sz="2700" u="sng" dirty="0">
                <a:solidFill>
                  <a:schemeClr val="bg2">
                    <a:lumMod val="25000"/>
                  </a:schemeClr>
                </a:solidFill>
                <a:latin typeface="Open Sans"/>
                <a:ea typeface="Open Sans"/>
                <a:cs typeface="Open Sans"/>
                <a:sym typeface="Open Sans"/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Back to Agenda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476207" y="2809587"/>
            <a:ext cx="7083048" cy="1544955"/>
            <a:chOff x="0" y="0"/>
            <a:chExt cx="9444065" cy="2059940"/>
          </a:xfrm>
        </p:grpSpPr>
        <p:sp>
          <p:nvSpPr>
            <p:cNvPr id="5" name="Freeform 5"/>
            <p:cNvSpPr/>
            <p:nvPr/>
          </p:nvSpPr>
          <p:spPr>
            <a:xfrm>
              <a:off x="0" y="219710"/>
              <a:ext cx="1012897" cy="876617"/>
            </a:xfrm>
            <a:custGeom>
              <a:avLst/>
              <a:gdLst/>
              <a:ahLst/>
              <a:cxnLst/>
              <a:rect l="l" t="t" r="r" b="b"/>
              <a:pathLst>
                <a:path w="1012897" h="876617">
                  <a:moveTo>
                    <a:pt x="0" y="0"/>
                  </a:moveTo>
                  <a:lnTo>
                    <a:pt x="1012897" y="0"/>
                  </a:lnTo>
                  <a:lnTo>
                    <a:pt x="1012897" y="876617"/>
                  </a:lnTo>
                  <a:lnTo>
                    <a:pt x="0" y="8766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1401402" y="-19050"/>
              <a:ext cx="8042662" cy="20789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120"/>
                </a:lnSpc>
              </a:pPr>
              <a:r>
                <a:rPr lang="en-US" sz="2400" b="1">
                  <a:solidFill>
                    <a:srgbClr val="1C402E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Expand Morning Rush Capacity</a:t>
              </a:r>
            </a:p>
            <a:p>
              <a:pPr algn="l">
                <a:lnSpc>
                  <a:spcPts val="2340"/>
                </a:lnSpc>
              </a:pPr>
              <a:r>
                <a:rPr lang="en-US" sz="1800">
                  <a:solidFill>
                    <a:srgbClr val="1C402E"/>
                  </a:solidFill>
                  <a:latin typeface="Open Sans"/>
                  <a:ea typeface="Open Sans"/>
                  <a:cs typeface="Open Sans"/>
                  <a:sym typeface="Open Sans"/>
                </a:rPr>
                <a:t>Since sales peak from 6 AM to 10 AM, consider adding more baristas, self-service kiosks, or express counters during these hours to reduce wait times and handle the rush efficiently.</a:t>
              </a:r>
            </a:p>
          </p:txBody>
        </p:sp>
      </p:grpSp>
      <p:sp>
        <p:nvSpPr>
          <p:cNvPr id="7" name="Freeform 7"/>
          <p:cNvSpPr/>
          <p:nvPr/>
        </p:nvSpPr>
        <p:spPr>
          <a:xfrm>
            <a:off x="239178" y="812854"/>
            <a:ext cx="2803253" cy="1121301"/>
          </a:xfrm>
          <a:custGeom>
            <a:avLst/>
            <a:gdLst/>
            <a:ahLst/>
            <a:cxnLst/>
            <a:rect l="l" t="t" r="r" b="b"/>
            <a:pathLst>
              <a:path w="2803253" h="1121301">
                <a:moveTo>
                  <a:pt x="0" y="0"/>
                </a:moveTo>
                <a:lnTo>
                  <a:pt x="2803253" y="0"/>
                </a:lnTo>
                <a:lnTo>
                  <a:pt x="2803253" y="1121302"/>
                </a:lnTo>
                <a:lnTo>
                  <a:pt x="0" y="112130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391578" y="916379"/>
            <a:ext cx="1295221" cy="1000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800"/>
              </a:lnSpc>
              <a:spcBef>
                <a:spcPct val="0"/>
              </a:spcBef>
            </a:pPr>
            <a:r>
              <a:rPr lang="en-US" sz="6500">
                <a:solidFill>
                  <a:srgbClr val="FFFAF4"/>
                </a:solidFill>
                <a:latin typeface="Montserrat"/>
                <a:ea typeface="Montserrat"/>
                <a:cs typeface="Montserrat"/>
                <a:sym typeface="Montserrat"/>
              </a:rPr>
              <a:t>03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1476207" y="4847686"/>
            <a:ext cx="7083048" cy="1544955"/>
            <a:chOff x="0" y="0"/>
            <a:chExt cx="9444065" cy="2059940"/>
          </a:xfrm>
        </p:grpSpPr>
        <p:sp>
          <p:nvSpPr>
            <p:cNvPr id="10" name="Freeform 10"/>
            <p:cNvSpPr/>
            <p:nvPr/>
          </p:nvSpPr>
          <p:spPr>
            <a:xfrm>
              <a:off x="0" y="219710"/>
              <a:ext cx="1012897" cy="876617"/>
            </a:xfrm>
            <a:custGeom>
              <a:avLst/>
              <a:gdLst/>
              <a:ahLst/>
              <a:cxnLst/>
              <a:rect l="l" t="t" r="r" b="b"/>
              <a:pathLst>
                <a:path w="1012897" h="876617">
                  <a:moveTo>
                    <a:pt x="0" y="0"/>
                  </a:moveTo>
                  <a:lnTo>
                    <a:pt x="1012897" y="0"/>
                  </a:lnTo>
                  <a:lnTo>
                    <a:pt x="1012897" y="876617"/>
                  </a:lnTo>
                  <a:lnTo>
                    <a:pt x="0" y="8766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1401402" y="-19050"/>
              <a:ext cx="8042662" cy="20789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120"/>
                </a:lnSpc>
              </a:pPr>
              <a:r>
                <a:rPr lang="en-US" sz="2400" b="1">
                  <a:solidFill>
                    <a:srgbClr val="1C402E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Promote Afternoon Specials</a:t>
              </a:r>
            </a:p>
            <a:p>
              <a:pPr algn="l">
                <a:lnSpc>
                  <a:spcPts val="2340"/>
                </a:lnSpc>
              </a:pPr>
              <a:r>
                <a:rPr lang="en-US" sz="1800">
                  <a:solidFill>
                    <a:srgbClr val="1C402E"/>
                  </a:solidFill>
                  <a:latin typeface="Open Sans"/>
                  <a:ea typeface="Open Sans"/>
                  <a:cs typeface="Open Sans"/>
                  <a:sym typeface="Open Sans"/>
                </a:rPr>
                <a:t>Sales remain uniform between 12 PM and 5 PM, suggesting an opportunity to boost this period with promotions like “Afternoon Happy Hour” discounts or combo deals on coffee, tea, and bakery items.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476207" y="6887941"/>
            <a:ext cx="7083048" cy="1544955"/>
            <a:chOff x="0" y="0"/>
            <a:chExt cx="9444065" cy="2059940"/>
          </a:xfrm>
        </p:grpSpPr>
        <p:sp>
          <p:nvSpPr>
            <p:cNvPr id="13" name="Freeform 13"/>
            <p:cNvSpPr/>
            <p:nvPr/>
          </p:nvSpPr>
          <p:spPr>
            <a:xfrm>
              <a:off x="0" y="219710"/>
              <a:ext cx="1012897" cy="876617"/>
            </a:xfrm>
            <a:custGeom>
              <a:avLst/>
              <a:gdLst/>
              <a:ahLst/>
              <a:cxnLst/>
              <a:rect l="l" t="t" r="r" b="b"/>
              <a:pathLst>
                <a:path w="1012897" h="876617">
                  <a:moveTo>
                    <a:pt x="0" y="0"/>
                  </a:moveTo>
                  <a:lnTo>
                    <a:pt x="1012897" y="0"/>
                  </a:lnTo>
                  <a:lnTo>
                    <a:pt x="1012897" y="876617"/>
                  </a:lnTo>
                  <a:lnTo>
                    <a:pt x="0" y="8766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1401402" y="-19050"/>
              <a:ext cx="8042662" cy="20789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120"/>
                </a:lnSpc>
              </a:pPr>
              <a:r>
                <a:rPr lang="en-US" sz="2400" b="1">
                  <a:solidFill>
                    <a:srgbClr val="1C402E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Enhance Product Variety</a:t>
              </a:r>
            </a:p>
            <a:p>
              <a:pPr algn="l">
                <a:lnSpc>
                  <a:spcPts val="2340"/>
                </a:lnSpc>
              </a:pPr>
              <a:r>
                <a:rPr lang="en-US" sz="1800">
                  <a:solidFill>
                    <a:srgbClr val="1C402E"/>
                  </a:solidFill>
                  <a:latin typeface="Open Sans"/>
                  <a:ea typeface="Open Sans"/>
                  <a:cs typeface="Open Sans"/>
                  <a:sym typeface="Open Sans"/>
                </a:rPr>
                <a:t>Since Barista Espresso, Brewed Chai Tea, and Hot Chocolate are popular, consider introducing seasonal or limited-time variations of these drinks to maintain interest and attract repeat customers.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9728745" y="2809587"/>
            <a:ext cx="7083048" cy="1544955"/>
            <a:chOff x="0" y="0"/>
            <a:chExt cx="9444065" cy="2059940"/>
          </a:xfrm>
        </p:grpSpPr>
        <p:sp>
          <p:nvSpPr>
            <p:cNvPr id="16" name="Freeform 16"/>
            <p:cNvSpPr/>
            <p:nvPr/>
          </p:nvSpPr>
          <p:spPr>
            <a:xfrm>
              <a:off x="0" y="219710"/>
              <a:ext cx="1012897" cy="876617"/>
            </a:xfrm>
            <a:custGeom>
              <a:avLst/>
              <a:gdLst/>
              <a:ahLst/>
              <a:cxnLst/>
              <a:rect l="l" t="t" r="r" b="b"/>
              <a:pathLst>
                <a:path w="1012897" h="876617">
                  <a:moveTo>
                    <a:pt x="0" y="0"/>
                  </a:moveTo>
                  <a:lnTo>
                    <a:pt x="1012897" y="0"/>
                  </a:lnTo>
                  <a:lnTo>
                    <a:pt x="1012897" y="876617"/>
                  </a:lnTo>
                  <a:lnTo>
                    <a:pt x="0" y="8766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401402" y="-19050"/>
              <a:ext cx="8042662" cy="20789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120"/>
                </a:lnSpc>
              </a:pPr>
              <a:r>
                <a:rPr lang="en-US" sz="2400" b="1">
                  <a:solidFill>
                    <a:srgbClr val="1C402E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Focus on Popular Sizes</a:t>
              </a:r>
            </a:p>
            <a:p>
              <a:pPr algn="l">
                <a:lnSpc>
                  <a:spcPts val="2340"/>
                </a:lnSpc>
              </a:pPr>
              <a:r>
                <a:rPr lang="en-US" sz="1800">
                  <a:solidFill>
                    <a:srgbClr val="1C402E"/>
                  </a:solidFill>
                  <a:latin typeface="Open Sans"/>
                  <a:ea typeface="Open Sans"/>
                  <a:cs typeface="Open Sans"/>
                  <a:sym typeface="Open Sans"/>
                </a:rPr>
                <a:t>Promote large and regular sizes with slight discounts or bundled offers, as they are more popular. Consider redesigning the small size or repositioning it as a budget-friendly option to increase its appeal.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9728745" y="4847686"/>
            <a:ext cx="7083048" cy="1544955"/>
            <a:chOff x="0" y="0"/>
            <a:chExt cx="9444065" cy="2059940"/>
          </a:xfrm>
        </p:grpSpPr>
        <p:sp>
          <p:nvSpPr>
            <p:cNvPr id="19" name="Freeform 19"/>
            <p:cNvSpPr/>
            <p:nvPr/>
          </p:nvSpPr>
          <p:spPr>
            <a:xfrm>
              <a:off x="0" y="219710"/>
              <a:ext cx="1012897" cy="876617"/>
            </a:xfrm>
            <a:custGeom>
              <a:avLst/>
              <a:gdLst/>
              <a:ahLst/>
              <a:cxnLst/>
              <a:rect l="l" t="t" r="r" b="b"/>
              <a:pathLst>
                <a:path w="1012897" h="876617">
                  <a:moveTo>
                    <a:pt x="0" y="0"/>
                  </a:moveTo>
                  <a:lnTo>
                    <a:pt x="1012897" y="0"/>
                  </a:lnTo>
                  <a:lnTo>
                    <a:pt x="1012897" y="876617"/>
                  </a:lnTo>
                  <a:lnTo>
                    <a:pt x="0" y="8766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1401402" y="-19050"/>
              <a:ext cx="8042662" cy="20789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120"/>
                </a:lnSpc>
              </a:pPr>
              <a:r>
                <a:rPr lang="en-US" sz="2400" b="1">
                  <a:solidFill>
                    <a:srgbClr val="1C402E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Leverage Digital Channels</a:t>
              </a:r>
            </a:p>
            <a:p>
              <a:pPr algn="l">
                <a:lnSpc>
                  <a:spcPts val="2340"/>
                </a:lnSpc>
              </a:pPr>
              <a:r>
                <a:rPr lang="en-US" sz="1800">
                  <a:solidFill>
                    <a:srgbClr val="1C402E"/>
                  </a:solidFill>
                  <a:latin typeface="Open Sans"/>
                  <a:ea typeface="Open Sans"/>
                  <a:cs typeface="Open Sans"/>
                  <a:sym typeface="Open Sans"/>
                </a:rPr>
                <a:t>Use data from consistent sales patterns to send targeted promotions through mobile apps or loyalty programs during off-peak hours to drive additional traffic.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9728745" y="6887941"/>
            <a:ext cx="7083048" cy="1544955"/>
            <a:chOff x="0" y="0"/>
            <a:chExt cx="9444065" cy="2059940"/>
          </a:xfrm>
        </p:grpSpPr>
        <p:sp>
          <p:nvSpPr>
            <p:cNvPr id="22" name="Freeform 22"/>
            <p:cNvSpPr/>
            <p:nvPr/>
          </p:nvSpPr>
          <p:spPr>
            <a:xfrm>
              <a:off x="0" y="219710"/>
              <a:ext cx="1012897" cy="876617"/>
            </a:xfrm>
            <a:custGeom>
              <a:avLst/>
              <a:gdLst/>
              <a:ahLst/>
              <a:cxnLst/>
              <a:rect l="l" t="t" r="r" b="b"/>
              <a:pathLst>
                <a:path w="1012897" h="876617">
                  <a:moveTo>
                    <a:pt x="0" y="0"/>
                  </a:moveTo>
                  <a:lnTo>
                    <a:pt x="1012897" y="0"/>
                  </a:lnTo>
                  <a:lnTo>
                    <a:pt x="1012897" y="876617"/>
                  </a:lnTo>
                  <a:lnTo>
                    <a:pt x="0" y="8766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1401402" y="-19050"/>
              <a:ext cx="8042662" cy="20789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120"/>
                </a:lnSpc>
              </a:pPr>
              <a:r>
                <a:rPr lang="en-US" sz="2400" b="1">
                  <a:solidFill>
                    <a:srgbClr val="1C402E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Test and Introduce New Bakery Items</a:t>
              </a:r>
            </a:p>
            <a:p>
              <a:pPr algn="l">
                <a:lnSpc>
                  <a:spcPts val="2340"/>
                </a:lnSpc>
              </a:pPr>
              <a:r>
                <a:rPr lang="en-US" sz="1800">
                  <a:solidFill>
                    <a:srgbClr val="1C402E"/>
                  </a:solidFill>
                  <a:latin typeface="Open Sans"/>
                  <a:ea typeface="Open Sans"/>
                  <a:cs typeface="Open Sans"/>
                  <a:sym typeface="Open Sans"/>
                </a:rPr>
                <a:t>Since bakery items are among the top revenue generators, experimenting with new offerings like healthier options or seasonal treats can attract more customers and increase overall basket size.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39189" y="544904"/>
            <a:ext cx="11203370" cy="1371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800"/>
              </a:lnSpc>
            </a:pPr>
            <a:r>
              <a:rPr lang="en-US" sz="9000">
                <a:solidFill>
                  <a:srgbClr val="1C402E"/>
                </a:solidFill>
                <a:latin typeface="Montserrat"/>
                <a:ea typeface="Montserrat"/>
                <a:cs typeface="Montserrat"/>
                <a:sym typeface="Montserrat"/>
              </a:rPr>
              <a:t>Continued...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3010793" y="931545"/>
            <a:ext cx="4248507" cy="441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510"/>
              </a:lnSpc>
            </a:pPr>
            <a:r>
              <a:rPr lang="en-US" sz="2700" u="sng" dirty="0">
                <a:solidFill>
                  <a:schemeClr val="bg2">
                    <a:lumMod val="25000"/>
                  </a:schemeClr>
                </a:solidFill>
                <a:latin typeface="Open Sans"/>
                <a:ea typeface="Open Sans"/>
                <a:cs typeface="Open Sans"/>
                <a:sym typeface="Open Sans"/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Back to Agenda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476207" y="2312490"/>
            <a:ext cx="6629671" cy="1811592"/>
            <a:chOff x="0" y="0"/>
            <a:chExt cx="8839561" cy="2415456"/>
          </a:xfrm>
        </p:grpSpPr>
        <p:sp>
          <p:nvSpPr>
            <p:cNvPr id="5" name="Freeform 5"/>
            <p:cNvSpPr/>
            <p:nvPr/>
          </p:nvSpPr>
          <p:spPr>
            <a:xfrm>
              <a:off x="0" y="205647"/>
              <a:ext cx="948063" cy="820505"/>
            </a:xfrm>
            <a:custGeom>
              <a:avLst/>
              <a:gdLst/>
              <a:ahLst/>
              <a:cxnLst/>
              <a:rect l="l" t="t" r="r" b="b"/>
              <a:pathLst>
                <a:path w="948063" h="820505">
                  <a:moveTo>
                    <a:pt x="0" y="0"/>
                  </a:moveTo>
                  <a:lnTo>
                    <a:pt x="948063" y="0"/>
                  </a:lnTo>
                  <a:lnTo>
                    <a:pt x="948063" y="820505"/>
                  </a:lnTo>
                  <a:lnTo>
                    <a:pt x="0" y="8205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1311700" y="-28575"/>
              <a:ext cx="7527861" cy="24440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920"/>
                </a:lnSpc>
              </a:pPr>
              <a:r>
                <a:rPr lang="en-US" sz="2246" b="1">
                  <a:solidFill>
                    <a:srgbClr val="1C402E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Optimize Hours of Operation for Astoria</a:t>
              </a:r>
            </a:p>
            <a:p>
              <a:pPr algn="l">
                <a:lnSpc>
                  <a:spcPts val="2190"/>
                </a:lnSpc>
              </a:pPr>
              <a:r>
                <a:rPr lang="en-US" sz="1684">
                  <a:solidFill>
                    <a:srgbClr val="1C402E"/>
                  </a:solidFill>
                  <a:latin typeface="Open Sans"/>
                  <a:ea typeface="Open Sans"/>
                  <a:cs typeface="Open Sans"/>
                  <a:sym typeface="Open Sans"/>
                </a:rPr>
                <a:t>Since Astoria doesn’t open at 6 AM and closes early after 7 PM, missing key business hours. Extending operating hours could capture early morning and late evening customers, potentially boosting sales.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476207" y="4350589"/>
            <a:ext cx="7083048" cy="2230755"/>
            <a:chOff x="0" y="0"/>
            <a:chExt cx="9444065" cy="2974340"/>
          </a:xfrm>
        </p:grpSpPr>
        <p:sp>
          <p:nvSpPr>
            <p:cNvPr id="8" name="Freeform 8"/>
            <p:cNvSpPr/>
            <p:nvPr/>
          </p:nvSpPr>
          <p:spPr>
            <a:xfrm>
              <a:off x="0" y="219710"/>
              <a:ext cx="1012897" cy="876617"/>
            </a:xfrm>
            <a:custGeom>
              <a:avLst/>
              <a:gdLst/>
              <a:ahLst/>
              <a:cxnLst/>
              <a:rect l="l" t="t" r="r" b="b"/>
              <a:pathLst>
                <a:path w="1012897" h="876617">
                  <a:moveTo>
                    <a:pt x="0" y="0"/>
                  </a:moveTo>
                  <a:lnTo>
                    <a:pt x="1012897" y="0"/>
                  </a:lnTo>
                  <a:lnTo>
                    <a:pt x="1012897" y="876617"/>
                  </a:lnTo>
                  <a:lnTo>
                    <a:pt x="0" y="8766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401402" y="-19050"/>
              <a:ext cx="8042662" cy="29933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120"/>
                </a:lnSpc>
              </a:pPr>
              <a:r>
                <a:rPr lang="en-US" sz="2400" b="1">
                  <a:solidFill>
                    <a:srgbClr val="1C402E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Address the Evening Decline in Lower Manhattan</a:t>
              </a:r>
            </a:p>
            <a:p>
              <a:pPr algn="l">
                <a:lnSpc>
                  <a:spcPts val="2340"/>
                </a:lnSpc>
              </a:pPr>
              <a:r>
                <a:rPr lang="en-US" sz="1800">
                  <a:solidFill>
                    <a:srgbClr val="1C402E"/>
                  </a:solidFill>
                  <a:latin typeface="Open Sans"/>
                  <a:ea typeface="Open Sans"/>
                  <a:cs typeface="Open Sans"/>
                  <a:sym typeface="Open Sans"/>
                </a:rPr>
                <a:t>Lower Manhattan’s revenue and orders drop significantly at 7 PM. Analyze factors such as staff availability, customer feedback, safety concerns, or nearby competition affecting evening traffic, and communicate findings to the business owner.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476207" y="7020500"/>
            <a:ext cx="7083048" cy="1544955"/>
            <a:chOff x="0" y="0"/>
            <a:chExt cx="9444065" cy="2059940"/>
          </a:xfrm>
        </p:grpSpPr>
        <p:sp>
          <p:nvSpPr>
            <p:cNvPr id="11" name="Freeform 11"/>
            <p:cNvSpPr/>
            <p:nvPr/>
          </p:nvSpPr>
          <p:spPr>
            <a:xfrm>
              <a:off x="0" y="219710"/>
              <a:ext cx="1012897" cy="876617"/>
            </a:xfrm>
            <a:custGeom>
              <a:avLst/>
              <a:gdLst/>
              <a:ahLst/>
              <a:cxnLst/>
              <a:rect l="l" t="t" r="r" b="b"/>
              <a:pathLst>
                <a:path w="1012897" h="876617">
                  <a:moveTo>
                    <a:pt x="0" y="0"/>
                  </a:moveTo>
                  <a:lnTo>
                    <a:pt x="1012897" y="0"/>
                  </a:lnTo>
                  <a:lnTo>
                    <a:pt x="1012897" y="876617"/>
                  </a:lnTo>
                  <a:lnTo>
                    <a:pt x="0" y="8766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1401402" y="-19050"/>
              <a:ext cx="8042662" cy="20789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120"/>
                </a:lnSpc>
              </a:pPr>
              <a:r>
                <a:rPr lang="en-US" sz="2400" b="1">
                  <a:solidFill>
                    <a:srgbClr val="1C402E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Capitalise on Astoria’s Consistency</a:t>
              </a:r>
            </a:p>
            <a:p>
              <a:pPr algn="l">
                <a:lnSpc>
                  <a:spcPts val="2340"/>
                </a:lnSpc>
              </a:pPr>
              <a:r>
                <a:rPr lang="en-US" sz="1800">
                  <a:solidFill>
                    <a:srgbClr val="1C402E"/>
                  </a:solidFill>
                  <a:latin typeface="Open Sans"/>
                  <a:ea typeface="Open Sans"/>
                  <a:cs typeface="Open Sans"/>
                  <a:sym typeface="Open Sans"/>
                </a:rPr>
                <a:t>Astoria’s steady performance without significant dips positions it as a reliable location. Highlight this stability in marketing efforts to attract customers seeking a dependable spot throughout the day.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9728745" y="4350589"/>
            <a:ext cx="7083048" cy="2230755"/>
            <a:chOff x="0" y="0"/>
            <a:chExt cx="9444065" cy="2974340"/>
          </a:xfrm>
        </p:grpSpPr>
        <p:sp>
          <p:nvSpPr>
            <p:cNvPr id="14" name="Freeform 14"/>
            <p:cNvSpPr/>
            <p:nvPr/>
          </p:nvSpPr>
          <p:spPr>
            <a:xfrm>
              <a:off x="0" y="219710"/>
              <a:ext cx="1012897" cy="876617"/>
            </a:xfrm>
            <a:custGeom>
              <a:avLst/>
              <a:gdLst/>
              <a:ahLst/>
              <a:cxnLst/>
              <a:rect l="l" t="t" r="r" b="b"/>
              <a:pathLst>
                <a:path w="1012897" h="876617">
                  <a:moveTo>
                    <a:pt x="0" y="0"/>
                  </a:moveTo>
                  <a:lnTo>
                    <a:pt x="1012897" y="0"/>
                  </a:lnTo>
                  <a:lnTo>
                    <a:pt x="1012897" y="876617"/>
                  </a:lnTo>
                  <a:lnTo>
                    <a:pt x="0" y="8766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1401402" y="-19050"/>
              <a:ext cx="8042662" cy="29933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120"/>
                </a:lnSpc>
              </a:pPr>
              <a:r>
                <a:rPr lang="en-US" sz="2400" b="1">
                  <a:solidFill>
                    <a:srgbClr val="1C402E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Enhance Afternoon Engagement for All Locations</a:t>
              </a:r>
            </a:p>
            <a:p>
              <a:pPr algn="l">
                <a:lnSpc>
                  <a:spcPts val="2340"/>
                </a:lnSpc>
              </a:pPr>
              <a:r>
                <a:rPr lang="en-US" sz="1800">
                  <a:solidFill>
                    <a:srgbClr val="1C402E"/>
                  </a:solidFill>
                  <a:latin typeface="Open Sans"/>
                  <a:ea typeface="Open Sans"/>
                  <a:cs typeface="Open Sans"/>
                  <a:sym typeface="Open Sans"/>
                </a:rPr>
                <a:t>Promote both Hell’s Kitchen and Lower Manhattan experience steady sales after their respective morning peaks. Engage customers with loyalty rewards, exclusive afternoon deals, or sampling events to boost afternoon traffic.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9728745" y="2312490"/>
            <a:ext cx="7083048" cy="954405"/>
            <a:chOff x="0" y="0"/>
            <a:chExt cx="9444065" cy="1272540"/>
          </a:xfrm>
        </p:grpSpPr>
        <p:sp>
          <p:nvSpPr>
            <p:cNvPr id="17" name="Freeform 17"/>
            <p:cNvSpPr/>
            <p:nvPr/>
          </p:nvSpPr>
          <p:spPr>
            <a:xfrm>
              <a:off x="0" y="219710"/>
              <a:ext cx="1012897" cy="876617"/>
            </a:xfrm>
            <a:custGeom>
              <a:avLst/>
              <a:gdLst/>
              <a:ahLst/>
              <a:cxnLst/>
              <a:rect l="l" t="t" r="r" b="b"/>
              <a:pathLst>
                <a:path w="1012897" h="876617">
                  <a:moveTo>
                    <a:pt x="0" y="0"/>
                  </a:moveTo>
                  <a:lnTo>
                    <a:pt x="1012897" y="0"/>
                  </a:lnTo>
                  <a:lnTo>
                    <a:pt x="1012897" y="876617"/>
                  </a:lnTo>
                  <a:lnTo>
                    <a:pt x="0" y="8766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1401402" y="-19050"/>
              <a:ext cx="8042662" cy="12915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120"/>
                </a:lnSpc>
              </a:pPr>
              <a:r>
                <a:rPr lang="en-US" sz="2400" b="1">
                  <a:solidFill>
                    <a:srgbClr val="1C402E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Introduce mid-morning snacks</a:t>
              </a:r>
            </a:p>
            <a:p>
              <a:pPr algn="l">
                <a:lnSpc>
                  <a:spcPts val="2340"/>
                </a:lnSpc>
              </a:pPr>
              <a:r>
                <a:rPr lang="en-US" sz="1800">
                  <a:solidFill>
                    <a:srgbClr val="1C402E"/>
                  </a:solidFill>
                  <a:latin typeface="Open Sans"/>
                  <a:ea typeface="Open Sans"/>
                  <a:cs typeface="Open Sans"/>
                  <a:sym typeface="Open Sans"/>
                </a:rPr>
                <a:t>Given the drop after 10 AM, introduce mid-morning snacks or coffee refills to keep the momentum going.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662604" y="1160400"/>
            <a:ext cx="9806604" cy="10293191"/>
          </a:xfrm>
          <a:custGeom>
            <a:avLst/>
            <a:gdLst/>
            <a:ahLst/>
            <a:cxnLst/>
            <a:rect l="l" t="t" r="r" b="b"/>
            <a:pathLst>
              <a:path w="9806604" h="10293191">
                <a:moveTo>
                  <a:pt x="0" y="0"/>
                </a:moveTo>
                <a:lnTo>
                  <a:pt x="9806604" y="0"/>
                </a:lnTo>
                <a:lnTo>
                  <a:pt x="9806604" y="10293191"/>
                </a:lnTo>
                <a:lnTo>
                  <a:pt x="0" y="102931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430410" y="2950067"/>
            <a:ext cx="4121920" cy="11747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250"/>
              </a:lnSpc>
              <a:spcBef>
                <a:spcPct val="0"/>
              </a:spcBef>
            </a:pPr>
            <a:r>
              <a:rPr lang="en-US" sz="7708">
                <a:solidFill>
                  <a:srgbClr val="FFFAF4"/>
                </a:solidFill>
                <a:latin typeface="Montserrat"/>
                <a:ea typeface="Montserrat"/>
                <a:cs typeface="Montserrat"/>
                <a:sym typeface="Montserrat"/>
              </a:rPr>
              <a:t>Agenda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0372000" y="1774145"/>
            <a:ext cx="6024896" cy="4354524"/>
            <a:chOff x="0" y="0"/>
            <a:chExt cx="8033195" cy="5806032"/>
          </a:xfrm>
        </p:grpSpPr>
        <p:sp>
          <p:nvSpPr>
            <p:cNvPr id="5" name="TextBox 5"/>
            <p:cNvSpPr txBox="1"/>
            <p:nvPr/>
          </p:nvSpPr>
          <p:spPr>
            <a:xfrm>
              <a:off x="0" y="-57150"/>
              <a:ext cx="8033195" cy="6007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780"/>
                </a:lnSpc>
              </a:pPr>
              <a:r>
                <a:rPr lang="en-US" sz="2700" b="1" u="sng" dirty="0">
                  <a:solidFill>
                    <a:schemeClr val="bg2">
                      <a:lumMod val="25000"/>
                    </a:schemeClr>
                  </a:solidFill>
                  <a:latin typeface="Canva Sans Bold"/>
                  <a:ea typeface="Canva Sans Bold"/>
                  <a:cs typeface="Canva Sans Bold"/>
                  <a:sym typeface="Canva Sans Bold"/>
                  <a:hlinkClick r:id="rId4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Company Overview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999084"/>
              <a:ext cx="8033195" cy="6007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780"/>
                </a:lnSpc>
              </a:pPr>
              <a:r>
                <a:rPr lang="en-US" sz="2700" b="1" u="sng" dirty="0">
                  <a:solidFill>
                    <a:schemeClr val="bg2">
                      <a:lumMod val="25000"/>
                    </a:schemeClr>
                  </a:solidFill>
                  <a:latin typeface="Canva Sans Bold"/>
                  <a:ea typeface="Canva Sans Bold"/>
                  <a:cs typeface="Canva Sans Bold"/>
                  <a:sym typeface="Canva Sans Bold"/>
                  <a:hlinkClick r:id="rId5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Challenges and Objectives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2050643"/>
              <a:ext cx="8033195" cy="6007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780"/>
                </a:lnSpc>
              </a:pPr>
              <a:r>
                <a:rPr lang="en-US" sz="2700" b="1" u="sng" dirty="0">
                  <a:solidFill>
                    <a:schemeClr val="bg2">
                      <a:lumMod val="25000"/>
                    </a:schemeClr>
                  </a:solidFill>
                  <a:latin typeface="Canva Sans Bold"/>
                  <a:ea typeface="Canva Sans Bold"/>
                  <a:cs typeface="Canva Sans Bold"/>
                  <a:sym typeface="Canva Sans Bold"/>
                  <a:hlinkClick r:id="rId6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Methodology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4153763"/>
              <a:ext cx="8033195" cy="6007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780"/>
                </a:lnSpc>
              </a:pPr>
              <a:r>
                <a:rPr lang="en-US" sz="2700" b="1" u="sng" dirty="0">
                  <a:solidFill>
                    <a:schemeClr val="bg2">
                      <a:lumMod val="25000"/>
                    </a:schemeClr>
                  </a:solidFill>
                  <a:latin typeface="Canva Sans Bold"/>
                  <a:ea typeface="Canva Sans Bold"/>
                  <a:cs typeface="Canva Sans Bold"/>
                  <a:sym typeface="Canva Sans Bold"/>
                  <a:hlinkClick r:id="rId7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Digging Deeper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5205323"/>
              <a:ext cx="8033195" cy="6007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780"/>
                </a:lnSpc>
              </a:pPr>
              <a:r>
                <a:rPr lang="en-US" sz="2700" b="1" u="sng" dirty="0">
                  <a:solidFill>
                    <a:schemeClr val="bg2">
                      <a:lumMod val="25000"/>
                    </a:schemeClr>
                  </a:solidFill>
                  <a:latin typeface="Canva Sans Bold"/>
                  <a:ea typeface="Canva Sans Bold"/>
                  <a:cs typeface="Canva Sans Bold"/>
                  <a:sym typeface="Canva Sans Bold"/>
                  <a:hlinkClick r:id="rId8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Recommendations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3102203"/>
              <a:ext cx="8033195" cy="6007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780"/>
                </a:lnSpc>
              </a:pPr>
              <a:r>
                <a:rPr lang="en-US" sz="2700" b="1" u="sng" dirty="0">
                  <a:solidFill>
                    <a:schemeClr val="bg2">
                      <a:lumMod val="25000"/>
                    </a:schemeClr>
                  </a:solidFill>
                  <a:latin typeface="Canva Sans Bold"/>
                  <a:ea typeface="Canva Sans Bold"/>
                  <a:cs typeface="Canva Sans Bold"/>
                  <a:sym typeface="Canva Sans Bold"/>
                  <a:hlinkClick r:id="rId9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Overall Analysis</a:t>
              </a: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4630466" y="8551494"/>
            <a:ext cx="6024896" cy="464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80"/>
              </a:lnSpc>
            </a:pPr>
            <a:r>
              <a:rPr lang="en-US" sz="2700" u="sng" dirty="0">
                <a:solidFill>
                  <a:schemeClr val="bg2">
                    <a:lumMod val="25000"/>
                  </a:schemeClr>
                </a:solidFill>
                <a:latin typeface="Open Sans"/>
                <a:ea typeface="Open Sans"/>
                <a:cs typeface="Open Sans"/>
                <a:sym typeface="Open Sans"/>
                <a:hlinkClick r:id="rId10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Get in Touch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99187" y="1602785"/>
            <a:ext cx="7426254" cy="1368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200"/>
              </a:lnSpc>
            </a:pPr>
            <a:r>
              <a:rPr lang="en-US" sz="8000">
                <a:solidFill>
                  <a:srgbClr val="1C402E"/>
                </a:solidFill>
                <a:latin typeface="Montserrat"/>
                <a:ea typeface="Montserrat"/>
                <a:cs typeface="Montserrat"/>
                <a:sym typeface="Montserrat"/>
              </a:rPr>
              <a:t>Get In Touch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899187" y="3384194"/>
            <a:ext cx="5945056" cy="7796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01"/>
              </a:lnSpc>
            </a:pPr>
            <a:r>
              <a:rPr lang="en-US" sz="4572">
                <a:solidFill>
                  <a:srgbClr val="1C402E"/>
                </a:solidFill>
                <a:latin typeface="Montserrat"/>
                <a:ea typeface="Montserrat"/>
                <a:cs typeface="Montserrat"/>
                <a:sym typeface="Montserrat"/>
              </a:rPr>
              <a:t>Email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899187" y="4319910"/>
            <a:ext cx="7426254" cy="5640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08"/>
              </a:lnSpc>
            </a:pPr>
            <a:r>
              <a:rPr lang="en-US" sz="3292" b="1">
                <a:solidFill>
                  <a:srgbClr val="1C402E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Rajatbahuguna4445@gmail.com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99187" y="5368716"/>
            <a:ext cx="5945056" cy="7796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01"/>
              </a:lnSpc>
            </a:pPr>
            <a:r>
              <a:rPr lang="en-US" sz="4572">
                <a:solidFill>
                  <a:srgbClr val="1C402E"/>
                </a:solidFill>
                <a:latin typeface="Montserrat"/>
                <a:ea typeface="Montserrat"/>
                <a:cs typeface="Montserrat"/>
                <a:sym typeface="Montserrat"/>
              </a:rPr>
              <a:t>Social Media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99187" y="6304432"/>
            <a:ext cx="5945056" cy="5640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08"/>
              </a:lnSpc>
            </a:pPr>
            <a:r>
              <a:rPr lang="en-US" sz="3292" b="1" u="sng" dirty="0">
                <a:solidFill>
                  <a:schemeClr val="bg2">
                    <a:lumMod val="25000"/>
                  </a:schemeClr>
                </a:solidFill>
                <a:latin typeface="Montserrat Bold"/>
                <a:ea typeface="Montserrat Bold"/>
                <a:cs typeface="Montserrat Bold"/>
                <a:sym typeface="Montserrat Bold"/>
                <a:hlinkClick r:id="rId2" tooltip="https://www.linkedin.com/in/rajat-bahuguna-a2525a14a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@RajatBahuguna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010793" y="748814"/>
            <a:ext cx="4248507" cy="441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510"/>
              </a:lnSpc>
            </a:pPr>
            <a:r>
              <a:rPr lang="en-US" sz="2700" u="sng" dirty="0">
                <a:solidFill>
                  <a:srgbClr val="FFFAF4"/>
                </a:solidFill>
                <a:latin typeface="Open Sans"/>
                <a:ea typeface="Open Sans"/>
                <a:cs typeface="Open Sans"/>
                <a:sym typeface="Open Sans"/>
                <a:hlinkClick r:id="rId3" action="ppaction://hlinksldjump"/>
              </a:rPr>
              <a:t> to Agenda</a:t>
            </a:r>
          </a:p>
        </p:txBody>
      </p:sp>
      <p:sp>
        <p:nvSpPr>
          <p:cNvPr id="8" name="Freeform 8"/>
          <p:cNvSpPr/>
          <p:nvPr/>
        </p:nvSpPr>
        <p:spPr>
          <a:xfrm>
            <a:off x="8676727" y="0"/>
            <a:ext cx="13404163" cy="14455470"/>
          </a:xfrm>
          <a:custGeom>
            <a:avLst/>
            <a:gdLst/>
            <a:ahLst/>
            <a:cxnLst/>
            <a:rect l="l" t="t" r="r" b="b"/>
            <a:pathLst>
              <a:path w="13404163" h="14455470">
                <a:moveTo>
                  <a:pt x="0" y="0"/>
                </a:moveTo>
                <a:lnTo>
                  <a:pt x="13404163" y="0"/>
                </a:lnTo>
                <a:lnTo>
                  <a:pt x="13404163" y="14455470"/>
                </a:lnTo>
                <a:lnTo>
                  <a:pt x="0" y="144554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4569798" y="0"/>
            <a:ext cx="15967855" cy="10875523"/>
            <a:chOff x="0" y="0"/>
            <a:chExt cx="5475623" cy="372938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475623" cy="3729384"/>
            </a:xfrm>
            <a:custGeom>
              <a:avLst/>
              <a:gdLst/>
              <a:ahLst/>
              <a:cxnLst/>
              <a:rect l="l" t="t" r="r" b="b"/>
              <a:pathLst>
                <a:path w="5475623" h="3729384">
                  <a:moveTo>
                    <a:pt x="3322462" y="3729384"/>
                  </a:moveTo>
                  <a:lnTo>
                    <a:pt x="0" y="3729384"/>
                  </a:lnTo>
                  <a:lnTo>
                    <a:pt x="2153161" y="0"/>
                  </a:lnTo>
                  <a:lnTo>
                    <a:pt x="5475623" y="0"/>
                  </a:lnTo>
                  <a:lnTo>
                    <a:pt x="3322462" y="3729384"/>
                  </a:lnTo>
                  <a:close/>
                </a:path>
              </a:pathLst>
            </a:custGeom>
            <a:solidFill>
              <a:srgbClr val="FFBD5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0" y="0"/>
              <a:ext cx="5475623" cy="3729384"/>
            </a:xfrm>
            <a:custGeom>
              <a:avLst/>
              <a:gdLst/>
              <a:ahLst/>
              <a:cxnLst/>
              <a:rect l="l" t="t" r="r" b="b"/>
              <a:pathLst>
                <a:path w="5475623" h="3729384">
                  <a:moveTo>
                    <a:pt x="3322462" y="3729384"/>
                  </a:moveTo>
                  <a:lnTo>
                    <a:pt x="0" y="3729384"/>
                  </a:lnTo>
                  <a:lnTo>
                    <a:pt x="2153161" y="0"/>
                  </a:lnTo>
                  <a:lnTo>
                    <a:pt x="5475623" y="0"/>
                  </a:lnTo>
                  <a:lnTo>
                    <a:pt x="3322462" y="3729384"/>
                  </a:lnTo>
                  <a:close/>
                </a:path>
              </a:pathLst>
            </a:custGeom>
            <a:blipFill>
              <a:blip r:embed="rId2"/>
              <a:stretch>
                <a:fillRect l="-1113" r="-1113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3010793" y="2125428"/>
            <a:ext cx="15967855" cy="10875523"/>
            <a:chOff x="0" y="0"/>
            <a:chExt cx="5475623" cy="372938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475623" cy="3729384"/>
            </a:xfrm>
            <a:custGeom>
              <a:avLst/>
              <a:gdLst/>
              <a:ahLst/>
              <a:cxnLst/>
              <a:rect l="l" t="t" r="r" b="b"/>
              <a:pathLst>
                <a:path w="5475623" h="3729384">
                  <a:moveTo>
                    <a:pt x="3322462" y="3729384"/>
                  </a:moveTo>
                  <a:lnTo>
                    <a:pt x="0" y="3729384"/>
                  </a:lnTo>
                  <a:lnTo>
                    <a:pt x="2153161" y="0"/>
                  </a:lnTo>
                  <a:lnTo>
                    <a:pt x="5475623" y="0"/>
                  </a:lnTo>
                  <a:lnTo>
                    <a:pt x="3322462" y="3729384"/>
                  </a:lnTo>
                  <a:close/>
                </a:path>
              </a:pathLst>
            </a:custGeom>
            <a:solidFill>
              <a:srgbClr val="FFBD5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0"/>
              <a:ext cx="5475623" cy="3729384"/>
            </a:xfrm>
            <a:custGeom>
              <a:avLst/>
              <a:gdLst/>
              <a:ahLst/>
              <a:cxnLst/>
              <a:rect l="l" t="t" r="r" b="b"/>
              <a:pathLst>
                <a:path w="5475623" h="3729384">
                  <a:moveTo>
                    <a:pt x="3322462" y="3729384"/>
                  </a:moveTo>
                  <a:lnTo>
                    <a:pt x="0" y="3729384"/>
                  </a:lnTo>
                  <a:lnTo>
                    <a:pt x="2153161" y="0"/>
                  </a:lnTo>
                  <a:lnTo>
                    <a:pt x="5475623" y="0"/>
                  </a:lnTo>
                  <a:lnTo>
                    <a:pt x="3322462" y="3729384"/>
                  </a:lnTo>
                  <a:close/>
                </a:path>
              </a:pathLst>
            </a:custGeom>
            <a:solidFill>
              <a:srgbClr val="FF914D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878715" y="885817"/>
            <a:ext cx="6294923" cy="2743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800"/>
              </a:lnSpc>
            </a:pPr>
            <a:r>
              <a:rPr lang="en-US" sz="9000">
                <a:solidFill>
                  <a:srgbClr val="1C402E"/>
                </a:solidFill>
                <a:latin typeface="Montserrat"/>
                <a:ea typeface="Montserrat"/>
                <a:cs typeface="Montserrat"/>
                <a:sym typeface="Montserrat"/>
              </a:rPr>
              <a:t>Company Overview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4123182"/>
            <a:ext cx="5286753" cy="1945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1"/>
              </a:lnSpc>
            </a:pPr>
            <a:r>
              <a:rPr lang="en-US" sz="2400">
                <a:solidFill>
                  <a:srgbClr val="1C402E"/>
                </a:solidFill>
                <a:latin typeface="Open Sans"/>
                <a:ea typeface="Open Sans"/>
                <a:cs typeface="Open Sans"/>
                <a:sym typeface="Open Sans"/>
              </a:rPr>
              <a:t>Maven Roasters, a fictitious coffee shop operating out of three NYC locations namely Astoria, Hell’s Kitchen and Lower Manhattan.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78715" y="9134475"/>
            <a:ext cx="3760969" cy="441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510"/>
              </a:lnSpc>
            </a:pPr>
            <a:r>
              <a:rPr lang="en-US" sz="2700" u="sng" dirty="0">
                <a:solidFill>
                  <a:schemeClr val="bg2">
                    <a:lumMod val="25000"/>
                  </a:schemeClr>
                </a:solidFill>
                <a:latin typeface="Open Sans"/>
                <a:ea typeface="Open Sans"/>
                <a:cs typeface="Open Sans"/>
                <a:sym typeface="Open Sans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Back to Agenda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819541" y="4090876"/>
            <a:ext cx="5167424" cy="5167424"/>
          </a:xfrm>
          <a:custGeom>
            <a:avLst/>
            <a:gdLst/>
            <a:ahLst/>
            <a:cxnLst/>
            <a:rect l="l" t="t" r="r" b="b"/>
            <a:pathLst>
              <a:path w="5167424" h="5167424">
                <a:moveTo>
                  <a:pt x="0" y="0"/>
                </a:moveTo>
                <a:lnTo>
                  <a:pt x="5167424" y="0"/>
                </a:lnTo>
                <a:lnTo>
                  <a:pt x="5167424" y="5167424"/>
                </a:lnTo>
                <a:lnTo>
                  <a:pt x="0" y="51674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2387907" y="2647648"/>
            <a:ext cx="5167424" cy="5167424"/>
          </a:xfrm>
          <a:custGeom>
            <a:avLst/>
            <a:gdLst/>
            <a:ahLst/>
            <a:cxnLst/>
            <a:rect l="l" t="t" r="r" b="b"/>
            <a:pathLst>
              <a:path w="5167424" h="5167424">
                <a:moveTo>
                  <a:pt x="0" y="0"/>
                </a:moveTo>
                <a:lnTo>
                  <a:pt x="5167424" y="0"/>
                </a:lnTo>
                <a:lnTo>
                  <a:pt x="5167424" y="5167424"/>
                </a:lnTo>
                <a:lnTo>
                  <a:pt x="0" y="51674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876198" y="5475977"/>
            <a:ext cx="5246370" cy="5246370"/>
            <a:chOff x="0" y="0"/>
            <a:chExt cx="3282950" cy="328295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282950" cy="3282950"/>
            </a:xfrm>
            <a:custGeom>
              <a:avLst/>
              <a:gdLst/>
              <a:ahLst/>
              <a:cxnLst/>
              <a:rect l="l" t="t" r="r" b="b"/>
              <a:pathLst>
                <a:path w="3282950" h="3282950">
                  <a:moveTo>
                    <a:pt x="0" y="0"/>
                  </a:moveTo>
                  <a:lnTo>
                    <a:pt x="2532380" y="0"/>
                  </a:lnTo>
                  <a:cubicBezTo>
                    <a:pt x="2946400" y="0"/>
                    <a:pt x="3282950" y="336550"/>
                    <a:pt x="3282950" y="750570"/>
                  </a:cubicBezTo>
                  <a:lnTo>
                    <a:pt x="3282950" y="3282950"/>
                  </a:lnTo>
                  <a:lnTo>
                    <a:pt x="0" y="32829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32644" r="-32644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028700" y="786914"/>
            <a:ext cx="9929816" cy="2743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800"/>
              </a:lnSpc>
            </a:pPr>
            <a:r>
              <a:rPr lang="en-US" sz="9000">
                <a:solidFill>
                  <a:srgbClr val="1C402E"/>
                </a:solidFill>
                <a:latin typeface="Montserrat"/>
                <a:ea typeface="Montserrat"/>
                <a:cs typeface="Montserrat"/>
                <a:sym typeface="Montserrat"/>
              </a:rPr>
              <a:t>Challenges</a:t>
            </a:r>
          </a:p>
          <a:p>
            <a:pPr algn="l">
              <a:lnSpc>
                <a:spcPts val="10800"/>
              </a:lnSpc>
            </a:pPr>
            <a:r>
              <a:rPr lang="en-US" sz="9000">
                <a:solidFill>
                  <a:srgbClr val="1C402E"/>
                </a:solidFill>
                <a:latin typeface="Montserrat"/>
                <a:ea typeface="Montserrat"/>
                <a:cs typeface="Montserrat"/>
                <a:sym typeface="Montserrat"/>
              </a:rPr>
              <a:t>and Objectives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010793" y="990600"/>
            <a:ext cx="4248507" cy="441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510"/>
              </a:lnSpc>
            </a:pPr>
            <a:r>
              <a:rPr lang="en-US" sz="2700" u="sng" dirty="0">
                <a:solidFill>
                  <a:schemeClr val="bg2">
                    <a:lumMod val="25000"/>
                  </a:schemeClr>
                </a:solidFill>
                <a:latin typeface="Open Sans"/>
                <a:ea typeface="Open Sans"/>
                <a:cs typeface="Open Sans"/>
                <a:sym typeface="Open Sans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Back to Agenda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2882581" y="2843727"/>
            <a:ext cx="3729041" cy="4446444"/>
            <a:chOff x="0" y="0"/>
            <a:chExt cx="4972054" cy="5928593"/>
          </a:xfrm>
        </p:grpSpPr>
        <p:sp>
          <p:nvSpPr>
            <p:cNvPr id="9" name="TextBox 9"/>
            <p:cNvSpPr txBox="1"/>
            <p:nvPr/>
          </p:nvSpPr>
          <p:spPr>
            <a:xfrm>
              <a:off x="0" y="-9525"/>
              <a:ext cx="4972054" cy="5536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240"/>
                </a:lnSpc>
                <a:spcBef>
                  <a:spcPct val="0"/>
                </a:spcBef>
              </a:pPr>
              <a:r>
                <a:rPr lang="en-US" sz="2700">
                  <a:solidFill>
                    <a:srgbClr val="FFFAF4"/>
                  </a:solidFill>
                  <a:latin typeface="Open Sans"/>
                  <a:ea typeface="Open Sans"/>
                  <a:cs typeface="Open Sans"/>
                  <a:sym typeface="Open Sans"/>
                </a:rPr>
                <a:t>Objectives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770842"/>
              <a:ext cx="4972054" cy="51577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52198" lvl="1" indent="-226099" algn="l">
                <a:lnSpc>
                  <a:spcPts val="3141"/>
                </a:lnSpc>
                <a:buFont typeface="Arial"/>
                <a:buChar char="•"/>
              </a:pPr>
              <a:r>
                <a:rPr lang="en-US" sz="2094">
                  <a:solidFill>
                    <a:srgbClr val="FFFAF4"/>
                  </a:solidFill>
                  <a:latin typeface="Open Sans"/>
                  <a:ea typeface="Open Sans"/>
                  <a:cs typeface="Open Sans"/>
                  <a:sym typeface="Open Sans"/>
                </a:rPr>
                <a:t>Design an Exploratory Dashboard which includes summarises all three store locations.</a:t>
              </a:r>
            </a:p>
            <a:p>
              <a:pPr marL="452198" lvl="1" indent="-226099" algn="l">
                <a:lnSpc>
                  <a:spcPts val="3141"/>
                </a:lnSpc>
                <a:buFont typeface="Arial"/>
                <a:buChar char="•"/>
              </a:pPr>
              <a:r>
                <a:rPr lang="en-US" sz="2094">
                  <a:solidFill>
                    <a:srgbClr val="FFFAF4"/>
                  </a:solidFill>
                  <a:latin typeface="Open Sans"/>
                  <a:ea typeface="Open Sans"/>
                  <a:cs typeface="Open Sans"/>
                  <a:sym typeface="Open Sans"/>
                </a:rPr>
                <a:t>Define key metrics to quantify business outcome.</a:t>
              </a:r>
            </a:p>
            <a:p>
              <a:pPr marL="452198" lvl="1" indent="-226099" algn="l">
                <a:lnSpc>
                  <a:spcPts val="3141"/>
                </a:lnSpc>
                <a:buFont typeface="Arial"/>
                <a:buChar char="•"/>
              </a:pPr>
              <a:r>
                <a:rPr lang="en-US" sz="2094">
                  <a:solidFill>
                    <a:srgbClr val="FFFAF4"/>
                  </a:solidFill>
                  <a:latin typeface="Open Sans"/>
                  <a:ea typeface="Open Sans"/>
                  <a:cs typeface="Open Sans"/>
                  <a:sym typeface="Open Sans"/>
                </a:rPr>
                <a:t>Generate key insights and present them to stakeholders.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7230166" y="4329627"/>
            <a:ext cx="4050142" cy="2796644"/>
            <a:chOff x="0" y="0"/>
            <a:chExt cx="5400189" cy="3728859"/>
          </a:xfrm>
        </p:grpSpPr>
        <p:sp>
          <p:nvSpPr>
            <p:cNvPr id="12" name="TextBox 12"/>
            <p:cNvSpPr txBox="1"/>
            <p:nvPr/>
          </p:nvSpPr>
          <p:spPr>
            <a:xfrm>
              <a:off x="0" y="-9525"/>
              <a:ext cx="5400189" cy="5536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240"/>
                </a:lnSpc>
                <a:spcBef>
                  <a:spcPct val="0"/>
                </a:spcBef>
              </a:pPr>
              <a:r>
                <a:rPr lang="en-US" sz="2700">
                  <a:solidFill>
                    <a:srgbClr val="FFFAF4"/>
                  </a:solidFill>
                  <a:latin typeface="Open Sans"/>
                  <a:ea typeface="Open Sans"/>
                  <a:cs typeface="Open Sans"/>
                  <a:sym typeface="Open Sans"/>
                </a:rPr>
                <a:t>Challenges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789892"/>
              <a:ext cx="5400189" cy="29389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52198" lvl="1" indent="-226099" algn="just">
                <a:lnSpc>
                  <a:spcPts val="2932"/>
                </a:lnSpc>
                <a:buFont typeface="Arial"/>
                <a:buChar char="•"/>
              </a:pPr>
              <a:r>
                <a:rPr lang="en-US" sz="2094">
                  <a:solidFill>
                    <a:srgbClr val="FFFAF4"/>
                  </a:solidFill>
                  <a:latin typeface="Open Sans"/>
                  <a:ea typeface="Open Sans"/>
                  <a:cs typeface="Open Sans"/>
                  <a:sym typeface="Open Sans"/>
                </a:rPr>
                <a:t>Store has been open for six months now and shop owner wants to understand how his business is performing overall in all three locations.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09930" y="4317420"/>
            <a:ext cx="2803253" cy="1121301"/>
          </a:xfrm>
          <a:custGeom>
            <a:avLst/>
            <a:gdLst/>
            <a:ahLst/>
            <a:cxnLst/>
            <a:rect l="l" t="t" r="r" b="b"/>
            <a:pathLst>
              <a:path w="2803253" h="1121301">
                <a:moveTo>
                  <a:pt x="0" y="0"/>
                </a:moveTo>
                <a:lnTo>
                  <a:pt x="2803253" y="0"/>
                </a:lnTo>
                <a:lnTo>
                  <a:pt x="2803253" y="1121302"/>
                </a:lnTo>
                <a:lnTo>
                  <a:pt x="0" y="11213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028700" y="819150"/>
            <a:ext cx="10295237" cy="1371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800"/>
              </a:lnSpc>
            </a:pPr>
            <a:r>
              <a:rPr lang="en-US" sz="9000">
                <a:solidFill>
                  <a:srgbClr val="1C402E"/>
                </a:solidFill>
                <a:latin typeface="Montserrat"/>
                <a:ea typeface="Montserrat"/>
                <a:cs typeface="Montserrat"/>
                <a:sym typeface="Montserrat"/>
              </a:rPr>
              <a:t>Methodology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107152" y="5744885"/>
            <a:ext cx="3936425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720"/>
              </a:lnSpc>
              <a:spcBef>
                <a:spcPct val="0"/>
              </a:spcBef>
            </a:pPr>
            <a:r>
              <a:rPr lang="en-US" sz="3100">
                <a:solidFill>
                  <a:srgbClr val="1C402E"/>
                </a:solidFill>
                <a:latin typeface="Open Sans"/>
                <a:ea typeface="Open Sans"/>
                <a:cs typeface="Open Sans"/>
                <a:sym typeface="Open Sans"/>
              </a:rPr>
              <a:t>Overall Analysis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104459" y="6696404"/>
            <a:ext cx="3936425" cy="1470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2198" lvl="1" indent="-226099" algn="l">
              <a:lnSpc>
                <a:spcPts val="2932"/>
              </a:lnSpc>
              <a:spcBef>
                <a:spcPct val="0"/>
              </a:spcBef>
              <a:buFont typeface="Arial"/>
              <a:buChar char="•"/>
            </a:pPr>
            <a:r>
              <a:rPr lang="en-US" sz="2094">
                <a:solidFill>
                  <a:srgbClr val="1C402E"/>
                </a:solidFill>
                <a:latin typeface="Open Sans"/>
                <a:ea typeface="Open Sans"/>
                <a:cs typeface="Open Sans"/>
                <a:sym typeface="Open Sans"/>
              </a:rPr>
              <a:t>Pe</a:t>
            </a:r>
            <a:r>
              <a:rPr lang="en-US" sz="2094" u="none">
                <a:solidFill>
                  <a:srgbClr val="1C402E"/>
                </a:solidFill>
                <a:latin typeface="Open Sans"/>
                <a:ea typeface="Open Sans"/>
                <a:cs typeface="Open Sans"/>
                <a:sym typeface="Open Sans"/>
              </a:rPr>
              <a:t>rform overall analysis and generate surface level insights for each variable.</a:t>
            </a:r>
          </a:p>
          <a:p>
            <a:pPr marL="0" lvl="0" indent="0" algn="l">
              <a:lnSpc>
                <a:spcPts val="2932"/>
              </a:lnSpc>
              <a:spcBef>
                <a:spcPct val="0"/>
              </a:spcBef>
            </a:pPr>
            <a:endParaRPr lang="en-US" sz="2094" u="none">
              <a:solidFill>
                <a:srgbClr val="1C402E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262330" y="4420945"/>
            <a:ext cx="1295221" cy="1000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800"/>
              </a:lnSpc>
              <a:spcBef>
                <a:spcPct val="0"/>
              </a:spcBef>
            </a:pPr>
            <a:r>
              <a:rPr lang="en-US" sz="6500" u="sng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01</a:t>
            </a:r>
          </a:p>
        </p:txBody>
      </p:sp>
      <p:sp>
        <p:nvSpPr>
          <p:cNvPr id="7" name="Freeform 7">
            <a:hlinkClick r:id="rId5" action="ppaction://hlinksldjump"/>
          </p:cNvPr>
          <p:cNvSpPr/>
          <p:nvPr/>
        </p:nvSpPr>
        <p:spPr>
          <a:xfrm>
            <a:off x="12692058" y="4317420"/>
            <a:ext cx="2803253" cy="1121301"/>
          </a:xfrm>
          <a:custGeom>
            <a:avLst/>
            <a:gdLst/>
            <a:ahLst/>
            <a:cxnLst/>
            <a:rect l="l" t="t" r="r" b="b"/>
            <a:pathLst>
              <a:path w="2803253" h="1121301">
                <a:moveTo>
                  <a:pt x="0" y="0"/>
                </a:moveTo>
                <a:lnTo>
                  <a:pt x="2803253" y="0"/>
                </a:lnTo>
                <a:lnTo>
                  <a:pt x="2803253" y="1121302"/>
                </a:lnTo>
                <a:lnTo>
                  <a:pt x="0" y="11213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13004141" y="4420945"/>
            <a:ext cx="1479103" cy="1000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800"/>
              </a:lnSpc>
              <a:spcBef>
                <a:spcPct val="0"/>
              </a:spcBef>
            </a:pPr>
            <a:r>
              <a:rPr lang="en-US" sz="6500" u="sng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03</a:t>
            </a:r>
          </a:p>
        </p:txBody>
      </p:sp>
      <p:sp>
        <p:nvSpPr>
          <p:cNvPr id="9" name="Freeform 9">
            <a:hlinkClick r:id="rId6" action="ppaction://hlinksldjump"/>
          </p:cNvPr>
          <p:cNvSpPr/>
          <p:nvPr/>
        </p:nvSpPr>
        <p:spPr>
          <a:xfrm>
            <a:off x="6899648" y="4317420"/>
            <a:ext cx="2803253" cy="1121301"/>
          </a:xfrm>
          <a:custGeom>
            <a:avLst/>
            <a:gdLst/>
            <a:ahLst/>
            <a:cxnLst/>
            <a:rect l="l" t="t" r="r" b="b"/>
            <a:pathLst>
              <a:path w="2803253" h="1121301">
                <a:moveTo>
                  <a:pt x="0" y="0"/>
                </a:moveTo>
                <a:lnTo>
                  <a:pt x="2803253" y="0"/>
                </a:lnTo>
                <a:lnTo>
                  <a:pt x="2803253" y="1121302"/>
                </a:lnTo>
                <a:lnTo>
                  <a:pt x="0" y="11213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7131889" y="4420945"/>
            <a:ext cx="1527286" cy="1000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800"/>
              </a:lnSpc>
              <a:spcBef>
                <a:spcPct val="0"/>
              </a:spcBef>
            </a:pPr>
            <a:r>
              <a:rPr lang="en-US" sz="6500" u="sng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02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6898259" y="5744885"/>
            <a:ext cx="3936425" cy="2721980"/>
            <a:chOff x="0" y="0"/>
            <a:chExt cx="5248566" cy="3629307"/>
          </a:xfrm>
        </p:grpSpPr>
        <p:sp>
          <p:nvSpPr>
            <p:cNvPr id="12" name="TextBox 12"/>
            <p:cNvSpPr txBox="1"/>
            <p:nvPr/>
          </p:nvSpPr>
          <p:spPr>
            <a:xfrm>
              <a:off x="0" y="0"/>
              <a:ext cx="5248566" cy="6223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720"/>
                </a:lnSpc>
                <a:spcBef>
                  <a:spcPct val="0"/>
                </a:spcBef>
              </a:pPr>
              <a:r>
                <a:rPr lang="en-US" sz="3100">
                  <a:solidFill>
                    <a:srgbClr val="1C402E"/>
                  </a:solidFill>
                  <a:latin typeface="Open Sans"/>
                  <a:ea typeface="Open Sans"/>
                  <a:cs typeface="Open Sans"/>
                  <a:sym typeface="Open Sans"/>
                </a:rPr>
                <a:t>Drilling Deeper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1185640"/>
              <a:ext cx="5248566" cy="24436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52198" lvl="1" indent="-226099" algn="l">
                <a:lnSpc>
                  <a:spcPts val="2932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094">
                  <a:solidFill>
                    <a:srgbClr val="1C402E"/>
                  </a:solidFill>
                  <a:latin typeface="Open Sans"/>
                  <a:ea typeface="Open Sans"/>
                  <a:cs typeface="Open Sans"/>
                  <a:sym typeface="Open Sans"/>
                </a:rPr>
                <a:t>D</a:t>
              </a:r>
              <a:r>
                <a:rPr lang="en-US" sz="2094" u="none">
                  <a:solidFill>
                    <a:srgbClr val="1C402E"/>
                  </a:solidFill>
                  <a:latin typeface="Open Sans"/>
                  <a:ea typeface="Open Sans"/>
                  <a:cs typeface="Open Sans"/>
                  <a:sym typeface="Open Sans"/>
                </a:rPr>
                <a:t>rill deeper to check month-wise, day-wise, hourly and store-wise sales to uncover deeper insights.</a:t>
              </a:r>
            </a:p>
            <a:p>
              <a:pPr marL="0" lvl="0" indent="0" algn="l">
                <a:lnSpc>
                  <a:spcPts val="2932"/>
                </a:lnSpc>
                <a:spcBef>
                  <a:spcPct val="0"/>
                </a:spcBef>
              </a:pPr>
              <a:endParaRPr lang="en-US" sz="2094" u="none">
                <a:solidFill>
                  <a:srgbClr val="1C402E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2692058" y="5744885"/>
            <a:ext cx="3936425" cy="2350505"/>
            <a:chOff x="0" y="0"/>
            <a:chExt cx="5248566" cy="3134007"/>
          </a:xfrm>
        </p:grpSpPr>
        <p:sp>
          <p:nvSpPr>
            <p:cNvPr id="15" name="TextBox 15"/>
            <p:cNvSpPr txBox="1"/>
            <p:nvPr/>
          </p:nvSpPr>
          <p:spPr>
            <a:xfrm>
              <a:off x="0" y="0"/>
              <a:ext cx="5248566" cy="6223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720"/>
                </a:lnSpc>
                <a:spcBef>
                  <a:spcPct val="0"/>
                </a:spcBef>
              </a:pPr>
              <a:r>
                <a:rPr lang="en-US" sz="3100">
                  <a:solidFill>
                    <a:srgbClr val="1C402E"/>
                  </a:solidFill>
                  <a:latin typeface="Open Sans"/>
                  <a:ea typeface="Open Sans"/>
                  <a:cs typeface="Open Sans"/>
                  <a:sym typeface="Open Sans"/>
                </a:rPr>
                <a:t>Recommendations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1185640"/>
              <a:ext cx="5248566" cy="19483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52198" lvl="1" indent="-226099" algn="l">
                <a:lnSpc>
                  <a:spcPts val="2932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094">
                  <a:solidFill>
                    <a:srgbClr val="1C402E"/>
                  </a:solidFill>
                  <a:latin typeface="Open Sans"/>
                  <a:ea typeface="Open Sans"/>
                  <a:cs typeface="Open Sans"/>
                  <a:sym typeface="Open Sans"/>
                </a:rPr>
                <a:t>Based on our insights, we will recommend some suggestions to improve the business</a:t>
              </a:r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13010793" y="962025"/>
            <a:ext cx="4248507" cy="441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510"/>
              </a:lnSpc>
            </a:pPr>
            <a:r>
              <a:rPr lang="en-US" sz="2700" u="sng" dirty="0">
                <a:solidFill>
                  <a:schemeClr val="bg2">
                    <a:lumMod val="25000"/>
                  </a:schemeClr>
                </a:solidFill>
                <a:latin typeface="Open Sans"/>
                <a:ea typeface="Open Sans"/>
                <a:cs typeface="Open Sans"/>
                <a:sym typeface="Open Sans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Back to Agenda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481046" y="810340"/>
            <a:ext cx="10406840" cy="1371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800"/>
              </a:lnSpc>
            </a:pPr>
            <a:r>
              <a:rPr lang="en-US" sz="9000">
                <a:solidFill>
                  <a:srgbClr val="1C402E"/>
                </a:solidFill>
                <a:latin typeface="Montserrat"/>
                <a:ea typeface="Montserrat"/>
                <a:cs typeface="Montserrat"/>
                <a:sym typeface="Montserrat"/>
              </a:rPr>
              <a:t>Overall Analysis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2886790"/>
            <a:ext cx="8401260" cy="432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l">
              <a:lnSpc>
                <a:spcPts val="3600"/>
              </a:lnSpc>
              <a:buFont typeface="Arial"/>
              <a:buChar char="•"/>
            </a:pPr>
            <a:r>
              <a:rPr lang="en-US" sz="2400" u="sng" dirty="0">
                <a:solidFill>
                  <a:schemeClr val="bg2">
                    <a:lumMod val="25000"/>
                  </a:schemeClr>
                </a:solidFill>
                <a:latin typeface="Open Sans"/>
                <a:ea typeface="Open Sans"/>
                <a:cs typeface="Open Sans"/>
                <a:sym typeface="Open Sans"/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Monthly Sales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3668807"/>
            <a:ext cx="8401260" cy="432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l">
              <a:lnSpc>
                <a:spcPts val="3600"/>
              </a:lnSpc>
              <a:buFont typeface="Arial"/>
              <a:buChar char="•"/>
            </a:pPr>
            <a:r>
              <a:rPr lang="en-US" sz="2400" u="sng" dirty="0">
                <a:solidFill>
                  <a:schemeClr val="bg2">
                    <a:lumMod val="25000"/>
                  </a:schemeClr>
                </a:solidFill>
                <a:latin typeface="Open Sans"/>
                <a:ea typeface="Open Sans"/>
                <a:cs typeface="Open Sans"/>
                <a:sym typeface="Open Sans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Weekly Sales and Orders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5238527"/>
            <a:ext cx="8401260" cy="432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l">
              <a:lnSpc>
                <a:spcPts val="3600"/>
              </a:lnSpc>
              <a:buFont typeface="Arial"/>
              <a:buChar char="•"/>
            </a:pPr>
            <a:r>
              <a:rPr lang="en-US" sz="2400" u="sng" dirty="0">
                <a:solidFill>
                  <a:schemeClr val="bg2">
                    <a:lumMod val="25000"/>
                  </a:schemeClr>
                </a:solidFill>
                <a:latin typeface="Open Sans"/>
                <a:ea typeface="Open Sans"/>
                <a:cs typeface="Open Sans"/>
                <a:sym typeface="Open Sans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Store Orders and Revenue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4453667"/>
            <a:ext cx="8401260" cy="432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l">
              <a:lnSpc>
                <a:spcPts val="3600"/>
              </a:lnSpc>
              <a:buFont typeface="Arial"/>
              <a:buChar char="•"/>
            </a:pPr>
            <a:r>
              <a:rPr lang="en-US" sz="2400" u="sng" dirty="0">
                <a:solidFill>
                  <a:schemeClr val="bg2">
                    <a:lumMod val="25000"/>
                  </a:schemeClr>
                </a:solidFill>
                <a:latin typeface="Open Sans"/>
                <a:ea typeface="Open Sans"/>
                <a:cs typeface="Open Sans"/>
                <a:sym typeface="Open Sans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Hour of Day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6023387"/>
            <a:ext cx="8401260" cy="432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l">
              <a:lnSpc>
                <a:spcPts val="3600"/>
              </a:lnSpc>
              <a:buFont typeface="Arial"/>
              <a:buChar char="•"/>
            </a:pPr>
            <a:r>
              <a:rPr lang="en-US" sz="2400" u="sng" dirty="0">
                <a:solidFill>
                  <a:schemeClr val="bg2">
                    <a:lumMod val="25000"/>
                  </a:schemeClr>
                </a:solidFill>
                <a:latin typeface="Open Sans"/>
                <a:ea typeface="Open Sans"/>
                <a:cs typeface="Open Sans"/>
                <a:sym typeface="Open Sans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Product Category</a:t>
            </a:r>
          </a:p>
        </p:txBody>
      </p:sp>
      <p:sp>
        <p:nvSpPr>
          <p:cNvPr id="8" name="Freeform 8"/>
          <p:cNvSpPr/>
          <p:nvPr/>
        </p:nvSpPr>
        <p:spPr>
          <a:xfrm rot="516667">
            <a:off x="9772888" y="4034296"/>
            <a:ext cx="9921661" cy="9849504"/>
          </a:xfrm>
          <a:custGeom>
            <a:avLst/>
            <a:gdLst/>
            <a:ahLst/>
            <a:cxnLst/>
            <a:rect l="l" t="t" r="r" b="b"/>
            <a:pathLst>
              <a:path w="9921661" h="9849504">
                <a:moveTo>
                  <a:pt x="0" y="0"/>
                </a:moveTo>
                <a:lnTo>
                  <a:pt x="9921661" y="0"/>
                </a:lnTo>
                <a:lnTo>
                  <a:pt x="9921661" y="9849503"/>
                </a:lnTo>
                <a:lnTo>
                  <a:pt x="0" y="984950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21419" r="-2141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rot="516667">
            <a:off x="15660597" y="-266330"/>
            <a:ext cx="9921661" cy="9849504"/>
          </a:xfrm>
          <a:custGeom>
            <a:avLst/>
            <a:gdLst/>
            <a:ahLst/>
            <a:cxnLst/>
            <a:rect l="l" t="t" r="r" b="b"/>
            <a:pathLst>
              <a:path w="9921661" h="9849504">
                <a:moveTo>
                  <a:pt x="0" y="0"/>
                </a:moveTo>
                <a:lnTo>
                  <a:pt x="9921662" y="0"/>
                </a:lnTo>
                <a:lnTo>
                  <a:pt x="9921662" y="9849504"/>
                </a:lnTo>
                <a:lnTo>
                  <a:pt x="0" y="984950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13010793" y="942975"/>
            <a:ext cx="4248507" cy="441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510"/>
              </a:lnSpc>
            </a:pPr>
            <a:r>
              <a:rPr lang="en-US" sz="2700" u="sng" dirty="0">
                <a:solidFill>
                  <a:schemeClr val="bg2">
                    <a:lumMod val="25000"/>
                  </a:schemeClr>
                </a:solidFill>
                <a:latin typeface="Open Sans"/>
                <a:ea typeface="Open Sans"/>
                <a:cs typeface="Open Sans"/>
                <a:sym typeface="Open Sans"/>
                <a:hlinkClick r:id="rId10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Back to Agenda</a:t>
            </a:r>
          </a:p>
        </p:txBody>
      </p:sp>
      <p:sp>
        <p:nvSpPr>
          <p:cNvPr id="11" name="Freeform 11"/>
          <p:cNvSpPr/>
          <p:nvPr/>
        </p:nvSpPr>
        <p:spPr>
          <a:xfrm rot="516667">
            <a:off x="3942072" y="8412122"/>
            <a:ext cx="9921661" cy="9849504"/>
          </a:xfrm>
          <a:custGeom>
            <a:avLst/>
            <a:gdLst/>
            <a:ahLst/>
            <a:cxnLst/>
            <a:rect l="l" t="t" r="r" b="b"/>
            <a:pathLst>
              <a:path w="9921661" h="9849504">
                <a:moveTo>
                  <a:pt x="0" y="0"/>
                </a:moveTo>
                <a:lnTo>
                  <a:pt x="9921662" y="0"/>
                </a:lnTo>
                <a:lnTo>
                  <a:pt x="9921662" y="9849503"/>
                </a:lnTo>
                <a:lnTo>
                  <a:pt x="0" y="984950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457371" y="981075"/>
            <a:ext cx="2803253" cy="1121301"/>
          </a:xfrm>
          <a:custGeom>
            <a:avLst/>
            <a:gdLst/>
            <a:ahLst/>
            <a:cxnLst/>
            <a:rect l="l" t="t" r="r" b="b"/>
            <a:pathLst>
              <a:path w="2803253" h="1121301">
                <a:moveTo>
                  <a:pt x="0" y="0"/>
                </a:moveTo>
                <a:lnTo>
                  <a:pt x="2803253" y="0"/>
                </a:lnTo>
                <a:lnTo>
                  <a:pt x="2803253" y="1121301"/>
                </a:lnTo>
                <a:lnTo>
                  <a:pt x="0" y="112130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609771" y="1084600"/>
            <a:ext cx="1295221" cy="1000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800"/>
              </a:lnSpc>
              <a:spcBef>
                <a:spcPct val="0"/>
              </a:spcBef>
            </a:pPr>
            <a:r>
              <a:rPr lang="en-US" sz="6500" u="none">
                <a:solidFill>
                  <a:srgbClr val="FFFAF4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28700" y="6808247"/>
            <a:ext cx="8401260" cy="432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l">
              <a:lnSpc>
                <a:spcPts val="3600"/>
              </a:lnSpc>
              <a:buFont typeface="Arial"/>
              <a:buChar char="•"/>
            </a:pPr>
            <a:r>
              <a:rPr lang="en-US" sz="2400" u="sng" dirty="0">
                <a:solidFill>
                  <a:schemeClr val="bg2">
                    <a:lumMod val="25000"/>
                  </a:schemeClr>
                </a:solidFill>
                <a:latin typeface="Open Sans"/>
                <a:ea typeface="Open Sans"/>
                <a:cs typeface="Open Sans"/>
                <a:sym typeface="Open Sans"/>
                <a:hlinkClick r:id="rId1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Product Type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28700" y="7593107"/>
            <a:ext cx="8401260" cy="432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l">
              <a:lnSpc>
                <a:spcPts val="3600"/>
              </a:lnSpc>
              <a:buFont typeface="Arial"/>
              <a:buChar char="•"/>
            </a:pPr>
            <a:r>
              <a:rPr lang="en-US" sz="2400" u="sng" dirty="0">
                <a:solidFill>
                  <a:schemeClr val="bg2">
                    <a:lumMod val="25000"/>
                  </a:schemeClr>
                </a:solidFill>
                <a:latin typeface="Open Sans"/>
                <a:ea typeface="Open Sans"/>
                <a:cs typeface="Open Sans"/>
                <a:sym typeface="Open Sans"/>
                <a:hlinkClick r:id="rId1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Size of Coffee Cup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40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819150"/>
            <a:ext cx="8115300" cy="1371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800"/>
              </a:lnSpc>
            </a:pPr>
            <a:r>
              <a:rPr lang="en-US" sz="9000">
                <a:solidFill>
                  <a:srgbClr val="FFFAF4"/>
                </a:solidFill>
                <a:latin typeface="Montserrat"/>
                <a:ea typeface="Montserrat"/>
                <a:cs typeface="Montserrat"/>
                <a:sym typeface="Montserrat"/>
              </a:rPr>
              <a:t>Monthly Sales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5955665"/>
            <a:ext cx="7811062" cy="1160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l">
              <a:lnSpc>
                <a:spcPts val="3120"/>
              </a:lnSpc>
              <a:buFont typeface="Arial"/>
              <a:buChar char="•"/>
            </a:pPr>
            <a:r>
              <a:rPr lang="en-US" sz="2400">
                <a:solidFill>
                  <a:srgbClr val="FFFAF4"/>
                </a:solidFill>
                <a:latin typeface="Open Sans"/>
                <a:ea typeface="Open Sans"/>
                <a:cs typeface="Open Sans"/>
                <a:sym typeface="Open Sans"/>
              </a:rPr>
              <a:t>Total Revenue surged from $82K in January to $167K in June, reflecting a significant growth over six months.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4563745"/>
            <a:ext cx="7811062" cy="1035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60"/>
              </a:lnSpc>
            </a:pPr>
            <a:r>
              <a:rPr lang="en-US" sz="3200">
                <a:solidFill>
                  <a:srgbClr val="FFFAF4"/>
                </a:solidFill>
                <a:latin typeface="Open Sans"/>
                <a:ea typeface="Open Sans"/>
                <a:cs typeface="Open Sans"/>
                <a:sym typeface="Open Sans"/>
              </a:rPr>
              <a:t>Total revenue has doubled from January to June.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3397" y="2749611"/>
            <a:ext cx="8897387" cy="7254635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3010793" y="962025"/>
            <a:ext cx="4248507" cy="441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510"/>
              </a:lnSpc>
            </a:pPr>
            <a:r>
              <a:rPr lang="en-US" sz="2700" u="sng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Back to Agenda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671066" y="2088346"/>
            <a:ext cx="7449709" cy="7449709"/>
          </a:xfrm>
          <a:custGeom>
            <a:avLst/>
            <a:gdLst/>
            <a:ahLst/>
            <a:cxnLst/>
            <a:rect l="l" t="t" r="r" b="b"/>
            <a:pathLst>
              <a:path w="7449709" h="7449709">
                <a:moveTo>
                  <a:pt x="0" y="0"/>
                </a:moveTo>
                <a:lnTo>
                  <a:pt x="7449709" y="0"/>
                </a:lnTo>
                <a:lnTo>
                  <a:pt x="7449709" y="7449709"/>
                </a:lnTo>
                <a:lnTo>
                  <a:pt x="0" y="74497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87923" y="1966457"/>
            <a:ext cx="7779668" cy="8106828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028700" y="809625"/>
            <a:ext cx="7538080" cy="2743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800"/>
              </a:lnSpc>
            </a:pPr>
            <a:r>
              <a:rPr lang="en-US" sz="9000">
                <a:solidFill>
                  <a:srgbClr val="1C402E"/>
                </a:solidFill>
                <a:latin typeface="Montserrat"/>
                <a:ea typeface="Montserrat"/>
                <a:cs typeface="Montserrat"/>
                <a:sym typeface="Montserrat"/>
              </a:rPr>
              <a:t>Weekly Sales and Orders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5698243"/>
            <a:ext cx="7811062" cy="769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l">
              <a:lnSpc>
                <a:spcPts val="3120"/>
              </a:lnSpc>
              <a:buFont typeface="Arial"/>
              <a:buChar char="•"/>
            </a:pPr>
            <a:r>
              <a:rPr lang="en-US" sz="2400">
                <a:solidFill>
                  <a:srgbClr val="1C402E"/>
                </a:solidFill>
                <a:latin typeface="Open Sans"/>
                <a:ea typeface="Open Sans"/>
                <a:cs typeface="Open Sans"/>
                <a:sym typeface="Open Sans"/>
              </a:rPr>
              <a:t>Total Revenue and number of orders remains uniform over the weekdays.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4181087"/>
            <a:ext cx="7811062" cy="1035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60"/>
              </a:lnSpc>
            </a:pPr>
            <a:r>
              <a:rPr lang="en-US" sz="3200">
                <a:solidFill>
                  <a:srgbClr val="1C402E"/>
                </a:solidFill>
                <a:latin typeface="Open Sans"/>
                <a:ea typeface="Open Sans"/>
                <a:cs typeface="Open Sans"/>
                <a:sym typeface="Open Sans"/>
              </a:rPr>
              <a:t>Overall Weekly Sales and Orders are uniform.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010793" y="922020"/>
            <a:ext cx="4248507" cy="441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510"/>
              </a:lnSpc>
            </a:pPr>
            <a:r>
              <a:rPr lang="en-US" sz="2700" u="sng" dirty="0">
                <a:solidFill>
                  <a:schemeClr val="bg2">
                    <a:lumMod val="25000"/>
                  </a:schemeClr>
                </a:solidFill>
                <a:latin typeface="Open Sans"/>
                <a:ea typeface="Open Sans"/>
                <a:cs typeface="Open Sans"/>
                <a:sym typeface="Open Sans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Back to Agenda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40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819150"/>
            <a:ext cx="8115300" cy="1371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800"/>
              </a:lnSpc>
            </a:pPr>
            <a:r>
              <a:rPr lang="en-US" sz="9000">
                <a:solidFill>
                  <a:srgbClr val="FFFAF4"/>
                </a:solidFill>
                <a:latin typeface="Montserrat"/>
                <a:ea typeface="Montserrat"/>
                <a:cs typeface="Montserrat"/>
                <a:sym typeface="Montserrat"/>
              </a:rPr>
              <a:t>Hour of Day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5955665"/>
            <a:ext cx="7811062" cy="27222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l">
              <a:lnSpc>
                <a:spcPts val="3120"/>
              </a:lnSpc>
              <a:buFont typeface="Arial"/>
              <a:buChar char="•"/>
            </a:pPr>
            <a:r>
              <a:rPr lang="en-US" sz="2400">
                <a:solidFill>
                  <a:srgbClr val="FFFAF4"/>
                </a:solidFill>
                <a:latin typeface="Open Sans"/>
                <a:ea typeface="Open Sans"/>
                <a:cs typeface="Open Sans"/>
                <a:sym typeface="Open Sans"/>
              </a:rPr>
              <a:t>Coffee sales rise from 6 AM, peaking at 10 AM daily. </a:t>
            </a:r>
          </a:p>
          <a:p>
            <a:pPr marL="518160" lvl="1" indent="-259080" algn="l">
              <a:lnSpc>
                <a:spcPts val="3120"/>
              </a:lnSpc>
              <a:buFont typeface="Arial"/>
              <a:buChar char="•"/>
            </a:pPr>
            <a:r>
              <a:rPr lang="en-US" sz="2400">
                <a:solidFill>
                  <a:srgbClr val="FFFAF4"/>
                </a:solidFill>
                <a:latin typeface="Open Sans"/>
                <a:ea typeface="Open Sans"/>
                <a:cs typeface="Open Sans"/>
                <a:sym typeface="Open Sans"/>
              </a:rPr>
              <a:t>This pattern is roughly same for each day of the week.</a:t>
            </a:r>
          </a:p>
          <a:p>
            <a:pPr marL="518160" lvl="1" indent="-259080" algn="l">
              <a:lnSpc>
                <a:spcPts val="3120"/>
              </a:lnSpc>
              <a:buFont typeface="Arial"/>
              <a:buChar char="•"/>
            </a:pPr>
            <a:r>
              <a:rPr lang="en-US" sz="2400">
                <a:solidFill>
                  <a:srgbClr val="FFFAF4"/>
                </a:solidFill>
                <a:latin typeface="Open Sans"/>
                <a:ea typeface="Open Sans"/>
                <a:cs typeface="Open Sans"/>
                <a:sym typeface="Open Sans"/>
              </a:rPr>
              <a:t>Post-10 AM, sales decline gradually and stabilise between 12 PM and 5 PM (around afternoon).</a:t>
            </a:r>
          </a:p>
          <a:p>
            <a:pPr algn="l">
              <a:lnSpc>
                <a:spcPts val="3120"/>
              </a:lnSpc>
            </a:pPr>
            <a:endParaRPr lang="en-US" sz="2400">
              <a:solidFill>
                <a:srgbClr val="FFFAF4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028700" y="4563745"/>
            <a:ext cx="7811062" cy="1035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60"/>
              </a:lnSpc>
            </a:pPr>
            <a:r>
              <a:rPr lang="en-US" sz="3200">
                <a:solidFill>
                  <a:srgbClr val="FFFAF4"/>
                </a:solidFill>
                <a:latin typeface="Open Sans"/>
                <a:ea typeface="Open Sans"/>
                <a:cs typeface="Open Sans"/>
                <a:sym typeface="Open Sans"/>
              </a:rPr>
              <a:t>Number of Coffees sold peaks around 10 AM.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7410" y="2339854"/>
            <a:ext cx="8511191" cy="7571866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3010793" y="962025"/>
            <a:ext cx="4248507" cy="441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510"/>
              </a:lnSpc>
            </a:pPr>
            <a:r>
              <a:rPr lang="en-US" sz="2700" u="sng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Back to Agenda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1229</Words>
  <Application>Microsoft Macintosh PowerPoint</Application>
  <PresentationFormat>Custom</PresentationFormat>
  <Paragraphs>139</Paragraphs>
  <Slides>21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0" baseType="lpstr">
      <vt:lpstr>Canva Sans Bold</vt:lpstr>
      <vt:lpstr>Open Sans Bold</vt:lpstr>
      <vt:lpstr>Canva Sans</vt:lpstr>
      <vt:lpstr>Calibri</vt:lpstr>
      <vt:lpstr>Montserrat</vt:lpstr>
      <vt:lpstr>Montserrat Bold</vt:lpstr>
      <vt:lpstr>Open Sans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Coffee Sales Performance Project</dc:title>
  <cp:lastModifiedBy>Rajat Bahuguna</cp:lastModifiedBy>
  <cp:revision>3</cp:revision>
  <dcterms:created xsi:type="dcterms:W3CDTF">2006-08-16T00:00:00Z</dcterms:created>
  <dcterms:modified xsi:type="dcterms:W3CDTF">2024-09-06T12:27:13Z</dcterms:modified>
  <dc:identifier>DAGP9jBWEo4</dc:identifier>
</cp:coreProperties>
</file>